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8" r:id="rId2"/>
    <p:sldId id="289" r:id="rId3"/>
    <p:sldId id="297" r:id="rId4"/>
    <p:sldId id="298" r:id="rId5"/>
    <p:sldId id="316" r:id="rId6"/>
    <p:sldId id="296" r:id="rId7"/>
    <p:sldId id="295" r:id="rId8"/>
    <p:sldId id="293" r:id="rId9"/>
    <p:sldId id="292" r:id="rId10"/>
    <p:sldId id="300" r:id="rId11"/>
    <p:sldId id="303" r:id="rId12"/>
    <p:sldId id="304" r:id="rId13"/>
    <p:sldId id="317" r:id="rId14"/>
    <p:sldId id="318" r:id="rId15"/>
    <p:sldId id="320" r:id="rId16"/>
    <p:sldId id="291" r:id="rId17"/>
    <p:sldId id="321" r:id="rId18"/>
    <p:sldId id="322" r:id="rId19"/>
    <p:sldId id="323" r:id="rId20"/>
    <p:sldId id="294" r:id="rId21"/>
    <p:sldId id="299" r:id="rId22"/>
    <p:sldId id="290" r:id="rId23"/>
    <p:sldId id="302" r:id="rId24"/>
    <p:sldId id="301" r:id="rId25"/>
    <p:sldId id="305" r:id="rId26"/>
    <p:sldId id="258" r:id="rId2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89FE0154-40A2-43C8-B190-15B923FB2434}">
          <p14:sldIdLst/>
        </p14:section>
        <p14:section name="Bucak Model Forest" id="{3296265D-ECCE-4D04-B823-A6B98D5DB414}">
          <p14:sldIdLst>
            <p14:sldId id="288"/>
            <p14:sldId id="289"/>
            <p14:sldId id="297"/>
            <p14:sldId id="298"/>
            <p14:sldId id="316"/>
            <p14:sldId id="296"/>
            <p14:sldId id="295"/>
            <p14:sldId id="293"/>
            <p14:sldId id="292"/>
            <p14:sldId id="300"/>
            <p14:sldId id="303"/>
            <p14:sldId id="304"/>
            <p14:sldId id="317"/>
            <p14:sldId id="318"/>
            <p14:sldId id="320"/>
            <p14:sldId id="291"/>
            <p14:sldId id="321"/>
            <p14:sldId id="322"/>
            <p14:sldId id="323"/>
            <p14:sldId id="294"/>
            <p14:sldId id="299"/>
            <p14:sldId id="290"/>
            <p14:sldId id="302"/>
            <p14:sldId id="301"/>
            <p14:sldId id="305"/>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7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36" autoAdjust="0"/>
    <p:restoredTop sz="94700"/>
  </p:normalViewPr>
  <p:slideViewPr>
    <p:cSldViewPr snapToGrid="0" snapToObjects="1">
      <p:cViewPr varScale="1">
        <p:scale>
          <a:sx n="82" d="100"/>
          <a:sy n="82" d="100"/>
        </p:scale>
        <p:origin x="5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DF5BA1-4B7C-4440-BB43-6B5BAD909F6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014B52FB-6E44-904C-9C13-2D34C7E2D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9930892-253F-9D44-935D-65899937CBDC}"/>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A7C316C3-9A05-074A-B2EE-ABBF3AA13CE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592FB34-811A-8345-98E8-B2C89A3280E9}"/>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438798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289D40-FB92-A84C-BE16-88E752D4526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55995CB-B12C-1146-BF9F-3E37BF4AA58F}"/>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39BA4AE-9E32-8346-9FAD-42E82F25CC52}"/>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D9CC30CC-627A-9D48-8036-EBA962BC65C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B031EA-B6F8-224A-8097-831928585E28}"/>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121080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0863D4B-C7F7-864C-AEB4-8165073EA6E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EE12832-B72F-AF46-8910-574663E3BE1B}"/>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C89A99B-6EB8-1642-AF4F-00F04606AC79}"/>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3C0D36D0-9733-054E-A484-7CB8B61E325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D6C6A9C-65BA-D342-A819-9636A992B607}"/>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191787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C3847-3909-8241-96A8-4B4EA4A6C47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2A20441-6FFE-3842-AB7F-BB0CE38B4BE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4BD5135-0D51-C240-BC97-ED59ADE91C0A}"/>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3687858B-FFA8-B54C-9626-3A3CA824A3B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0E49070-1A18-5D4C-AFC3-25B5385BFC0F}"/>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101174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DB4E6-7598-5242-8780-F0BA745D3DC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98D9C01-9613-5343-9445-C644DDD181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A8045C2-A078-D146-8611-21630C40656A}"/>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CEC5621A-3F39-7C47-9BFC-8D0FEF6B14C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D0D7C1F-6902-0F47-ADA8-AE902E22F373}"/>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267941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57827E-E9BA-3849-97D1-2EFBF6D57F0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C696DDF-F781-0540-827B-DCE072C804DE}"/>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44FC5E00-CA7B-BB47-9AAE-1F36CC8F585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5B56004-362A-FD4A-ABB6-DEBFA09ECE94}"/>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6" name="Espaço Reservado para Rodapé 5">
            <a:extLst>
              <a:ext uri="{FF2B5EF4-FFF2-40B4-BE49-F238E27FC236}">
                <a16:creationId xmlns:a16="http://schemas.microsoft.com/office/drawing/2014/main" id="{E6F41C11-EA97-A74C-82CA-C859A2DC175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6656F03-C544-764B-9FB1-C07E950BEFB0}"/>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2249749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B2571-A6C8-C743-9F09-E18BD513F3C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6E9A73F-213C-2042-9D65-9495A1EA3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A49E3E7-49D7-C84E-9CE7-23399D60291A}"/>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46783E5-E4F1-B64B-9450-02327B3017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2E3E7D1-41B6-0E41-B720-14388465B35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99602B8-35DA-2642-A8A0-A366BCB3B725}"/>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8" name="Espaço Reservado para Rodapé 7">
            <a:extLst>
              <a:ext uri="{FF2B5EF4-FFF2-40B4-BE49-F238E27FC236}">
                <a16:creationId xmlns:a16="http://schemas.microsoft.com/office/drawing/2014/main" id="{06C9FF62-629D-5D47-B46F-9B81CE40DB4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086356D-453D-B742-AB51-25D3FDEA0740}"/>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383131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CDA8C8-9B63-AB4A-B868-5C127CE8FD4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A93B442-3E11-F043-9363-68DE1AFD1808}"/>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4" name="Espaço Reservado para Rodapé 3">
            <a:extLst>
              <a:ext uri="{FF2B5EF4-FFF2-40B4-BE49-F238E27FC236}">
                <a16:creationId xmlns:a16="http://schemas.microsoft.com/office/drawing/2014/main" id="{175453C7-4F31-2549-BA08-6A006BFF044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91DA193-EDAD-6A46-969F-9B1036BA457A}"/>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398787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59E0A08-41E4-F744-AD08-7DDA52BE9CB2}"/>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3" name="Espaço Reservado para Rodapé 2">
            <a:extLst>
              <a:ext uri="{FF2B5EF4-FFF2-40B4-BE49-F238E27FC236}">
                <a16:creationId xmlns:a16="http://schemas.microsoft.com/office/drawing/2014/main" id="{8D572859-E85A-024D-ABB3-B8EB84B65A8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9A2FFB1B-A470-8041-BB8A-5E38E84D6ACA}"/>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3084442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A8E0D-FFCC-0842-9021-28E1859C084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590362D-D41D-E444-B775-A2E78B5D5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6F3FFB9-0B4F-A244-93FA-5F2AF8847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A0CD725-BA9E-0B42-A765-8F20E0958A91}"/>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6" name="Espaço Reservado para Rodapé 5">
            <a:extLst>
              <a:ext uri="{FF2B5EF4-FFF2-40B4-BE49-F238E27FC236}">
                <a16:creationId xmlns:a16="http://schemas.microsoft.com/office/drawing/2014/main" id="{672091A5-0082-2540-BE04-612111E255D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FEE34AC-C5AD-5D4F-AF1B-8B70D6F6AFA7}"/>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103862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F2D826-3FF3-4F4A-A984-9181E5BEC60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A0ED2D5-AAF5-274E-8E47-B4B616CB4E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A241920-3C5A-0545-8EDE-DE1413CE6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D6B3C09-C243-A743-86F4-9D7DB0D6A797}"/>
              </a:ext>
            </a:extLst>
          </p:cNvPr>
          <p:cNvSpPr>
            <a:spLocks noGrp="1"/>
          </p:cNvSpPr>
          <p:nvPr>
            <p:ph type="dt" sz="half" idx="10"/>
          </p:nvPr>
        </p:nvSpPr>
        <p:spPr/>
        <p:txBody>
          <a:bodyPr/>
          <a:lstStyle/>
          <a:p>
            <a:fld id="{00E4387F-DA44-5949-A5FD-0B41CC774119}" type="datetimeFigureOut">
              <a:rPr lang="pt-BR" smtClean="0"/>
              <a:t>25/04/2022</a:t>
            </a:fld>
            <a:endParaRPr lang="pt-BR"/>
          </a:p>
        </p:txBody>
      </p:sp>
      <p:sp>
        <p:nvSpPr>
          <p:cNvPr id="6" name="Espaço Reservado para Rodapé 5">
            <a:extLst>
              <a:ext uri="{FF2B5EF4-FFF2-40B4-BE49-F238E27FC236}">
                <a16:creationId xmlns:a16="http://schemas.microsoft.com/office/drawing/2014/main" id="{F5F0B813-97B8-D245-8AC5-9659403FC01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EEE275F-F68C-0F4B-AC1A-1D55C9838658}"/>
              </a:ext>
            </a:extLst>
          </p:cNvPr>
          <p:cNvSpPr>
            <a:spLocks noGrp="1"/>
          </p:cNvSpPr>
          <p:nvPr>
            <p:ph type="sldNum" sz="quarter" idx="12"/>
          </p:nvPr>
        </p:nvSpPr>
        <p:spPr/>
        <p:txBody>
          <a:bodyPr/>
          <a:lstStyle/>
          <a:p>
            <a:fld id="{6BD04827-2A93-5943-8A57-41CE3F43F57D}" type="slidenum">
              <a:rPr lang="pt-BR" smtClean="0"/>
              <a:t>‹#›</a:t>
            </a:fld>
            <a:endParaRPr lang="pt-BR"/>
          </a:p>
        </p:txBody>
      </p:sp>
    </p:spTree>
    <p:extLst>
      <p:ext uri="{BB962C8B-B14F-4D97-AF65-F5344CB8AC3E}">
        <p14:creationId xmlns:p14="http://schemas.microsoft.com/office/powerpoint/2010/main" val="1494461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2C2CB11-B04F-244E-BA2C-907982492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518926D-DEE9-0F43-B3E0-16F38BBB6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023334B-C580-1A47-B9C6-44C0DB5D2E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4387F-DA44-5949-A5FD-0B41CC774119}" type="datetimeFigureOut">
              <a:rPr lang="pt-BR" smtClean="0"/>
              <a:t>25/04/2022</a:t>
            </a:fld>
            <a:endParaRPr lang="pt-BR"/>
          </a:p>
        </p:txBody>
      </p:sp>
      <p:sp>
        <p:nvSpPr>
          <p:cNvPr id="5" name="Espaço Reservado para Rodapé 4">
            <a:extLst>
              <a:ext uri="{FF2B5EF4-FFF2-40B4-BE49-F238E27FC236}">
                <a16:creationId xmlns:a16="http://schemas.microsoft.com/office/drawing/2014/main" id="{F503C547-34E9-7F4B-B46A-550818A058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0150A14-EAFD-354B-BA66-E9C55E5FD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04827-2A93-5943-8A57-41CE3F43F57D}" type="slidenum">
              <a:rPr lang="pt-BR" smtClean="0"/>
              <a:t>‹#›</a:t>
            </a:fld>
            <a:endParaRPr lang="pt-BR"/>
          </a:p>
        </p:txBody>
      </p:sp>
    </p:spTree>
    <p:extLst>
      <p:ext uri="{BB962C8B-B14F-4D97-AF65-F5344CB8AC3E}">
        <p14:creationId xmlns:p14="http://schemas.microsoft.com/office/powerpoint/2010/main" val="1797240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86D71-B8DC-B146-9EFE-0E1748D89BD0}"/>
              </a:ext>
            </a:extLst>
          </p:cNvPr>
          <p:cNvSpPr>
            <a:spLocks noGrp="1"/>
          </p:cNvSpPr>
          <p:nvPr>
            <p:ph type="ctrTitle"/>
          </p:nvPr>
        </p:nvSpPr>
        <p:spPr>
          <a:xfrm>
            <a:off x="1524000" y="347473"/>
            <a:ext cx="9144000" cy="1143000"/>
          </a:xfrm>
        </p:spPr>
        <p:txBody>
          <a:bodyPr>
            <a:noAutofit/>
          </a:bodyPr>
          <a:lstStyle/>
          <a:p>
            <a:r>
              <a:rPr lang="en-US" sz="5400" b="1" dirty="0">
                <a:solidFill>
                  <a:schemeClr val="bg1"/>
                </a:solidFill>
              </a:rPr>
              <a:t>The Model Forests of Turkey</a:t>
            </a:r>
          </a:p>
        </p:txBody>
      </p:sp>
      <p:sp>
        <p:nvSpPr>
          <p:cNvPr id="3" name="Subtítulo 2">
            <a:extLst>
              <a:ext uri="{FF2B5EF4-FFF2-40B4-BE49-F238E27FC236}">
                <a16:creationId xmlns:a16="http://schemas.microsoft.com/office/drawing/2014/main" id="{A283F5CD-64C1-4B47-81DA-F433C62CF3BA}"/>
              </a:ext>
            </a:extLst>
          </p:cNvPr>
          <p:cNvSpPr>
            <a:spLocks noGrp="1"/>
          </p:cNvSpPr>
          <p:nvPr>
            <p:ph type="subTitle" idx="1"/>
          </p:nvPr>
        </p:nvSpPr>
        <p:spPr>
          <a:xfrm>
            <a:off x="1524000" y="2359152"/>
            <a:ext cx="9144000" cy="2898648"/>
          </a:xfrm>
        </p:spPr>
        <p:txBody>
          <a:bodyPr>
            <a:normAutofit fontScale="92500" lnSpcReduction="10000"/>
          </a:bodyPr>
          <a:lstStyle/>
          <a:p>
            <a:r>
              <a:rPr lang="en-US" dirty="0">
                <a:solidFill>
                  <a:schemeClr val="bg1"/>
                </a:solidFill>
              </a:rPr>
              <a:t>Republic of Turkey </a:t>
            </a:r>
          </a:p>
          <a:p>
            <a:r>
              <a:rPr lang="en-US" dirty="0">
                <a:solidFill>
                  <a:schemeClr val="bg1"/>
                </a:solidFill>
              </a:rPr>
              <a:t>The Ministry of Agriculture and Forest</a:t>
            </a:r>
          </a:p>
          <a:p>
            <a:r>
              <a:rPr lang="en-US" dirty="0">
                <a:solidFill>
                  <a:schemeClr val="bg1"/>
                </a:solidFill>
              </a:rPr>
              <a:t>The General Directorate of Forestry</a:t>
            </a:r>
            <a:endParaRPr lang="tr-TR" dirty="0">
              <a:solidFill>
                <a:schemeClr val="bg1"/>
              </a:solidFill>
            </a:endParaRPr>
          </a:p>
          <a:p>
            <a:r>
              <a:rPr lang="en-US" dirty="0">
                <a:solidFill>
                  <a:schemeClr val="bg1"/>
                </a:solidFill>
              </a:rPr>
              <a:t>Forest Management and Planning Department</a:t>
            </a:r>
          </a:p>
          <a:p>
            <a:endParaRPr lang="en-US" dirty="0">
              <a:solidFill>
                <a:schemeClr val="bg1"/>
              </a:solidFill>
            </a:endParaRPr>
          </a:p>
          <a:p>
            <a:r>
              <a:rPr lang="tr-TR" dirty="0">
                <a:solidFill>
                  <a:schemeClr val="bg1"/>
                </a:solidFill>
              </a:rPr>
              <a:t>Murat ÇEVİRME</a:t>
            </a:r>
          </a:p>
          <a:p>
            <a:r>
              <a:rPr lang="tr-TR" dirty="0" err="1">
                <a:solidFill>
                  <a:schemeClr val="bg1"/>
                </a:solidFill>
              </a:rPr>
              <a:t>Head</a:t>
            </a:r>
            <a:r>
              <a:rPr lang="tr-TR" dirty="0">
                <a:solidFill>
                  <a:schemeClr val="bg1"/>
                </a:solidFill>
              </a:rPr>
              <a:t> of </a:t>
            </a:r>
            <a:r>
              <a:rPr lang="tr-TR" dirty="0" err="1">
                <a:solidFill>
                  <a:schemeClr val="bg1"/>
                </a:solidFill>
              </a:rPr>
              <a:t>Department</a:t>
            </a:r>
            <a:endParaRPr lang="pt-BR" dirty="0">
              <a:solidFill>
                <a:schemeClr val="bg1"/>
              </a:solidFill>
            </a:endParaRPr>
          </a:p>
          <a:p>
            <a:endParaRPr lang="pt-BR" dirty="0">
              <a:solidFill>
                <a:schemeClr val="bg1"/>
              </a:solidFill>
            </a:endParaRPr>
          </a:p>
        </p:txBody>
      </p:sp>
    </p:spTree>
    <p:extLst>
      <p:ext uri="{BB962C8B-B14F-4D97-AF65-F5344CB8AC3E}">
        <p14:creationId xmlns:p14="http://schemas.microsoft.com/office/powerpoint/2010/main" val="496982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365AF8F-3A49-4FC3-96FF-23E3DB351509}"/>
              </a:ext>
            </a:extLst>
          </p:cNvPr>
          <p:cNvSpPr>
            <a:spLocks noGrp="1"/>
          </p:cNvSpPr>
          <p:nvPr>
            <p:ph type="title"/>
          </p:nvPr>
        </p:nvSpPr>
        <p:spPr>
          <a:xfrm>
            <a:off x="630936" y="365125"/>
            <a:ext cx="10881360" cy="1325563"/>
          </a:xfrm>
        </p:spPr>
        <p:txBody>
          <a:bodyPr>
            <a:noAutofit/>
          </a:bodyPr>
          <a:lstStyle/>
          <a:p>
            <a:r>
              <a:rPr lang="tr-TR" sz="3600" b="1" dirty="0"/>
              <a:t>Bucak Model Ormanı 2014-2018 Stratejik Plan Sonuçları</a:t>
            </a:r>
            <a:br>
              <a:rPr lang="tr-TR" sz="3600" dirty="0"/>
            </a:br>
            <a:r>
              <a:rPr lang="tr-TR" sz="3600" b="1" dirty="0">
                <a:solidFill>
                  <a:schemeClr val="accent1"/>
                </a:solidFill>
              </a:rPr>
              <a:t>Bucak Model </a:t>
            </a:r>
            <a:r>
              <a:rPr lang="tr-TR" sz="3600" b="1" dirty="0" err="1">
                <a:solidFill>
                  <a:schemeClr val="accent1"/>
                </a:solidFill>
              </a:rPr>
              <a:t>Forest’s</a:t>
            </a:r>
            <a:r>
              <a:rPr lang="tr-TR" sz="3600" b="1" dirty="0">
                <a:solidFill>
                  <a:schemeClr val="accent1"/>
                </a:solidFill>
              </a:rPr>
              <a:t> Strategic </a:t>
            </a:r>
            <a:r>
              <a:rPr lang="tr-TR" sz="3600" b="1" dirty="0" err="1">
                <a:solidFill>
                  <a:schemeClr val="accent1"/>
                </a:solidFill>
              </a:rPr>
              <a:t>Plan’s</a:t>
            </a:r>
            <a:r>
              <a:rPr lang="tr-TR" sz="3600" b="1" dirty="0">
                <a:solidFill>
                  <a:schemeClr val="accent1"/>
                </a:solidFill>
              </a:rPr>
              <a:t> </a:t>
            </a:r>
            <a:r>
              <a:rPr lang="tr-TR" sz="3600" b="1" dirty="0" err="1">
                <a:solidFill>
                  <a:schemeClr val="accent1"/>
                </a:solidFill>
              </a:rPr>
              <a:t>Results</a:t>
            </a:r>
            <a:r>
              <a:rPr lang="tr-TR" sz="3600" b="1" dirty="0">
                <a:solidFill>
                  <a:schemeClr val="accent1"/>
                </a:solidFill>
              </a:rPr>
              <a:t> </a:t>
            </a:r>
            <a:r>
              <a:rPr lang="tr-TR" sz="3600" b="1" dirty="0" err="1">
                <a:solidFill>
                  <a:schemeClr val="accent1"/>
                </a:solidFill>
              </a:rPr>
              <a:t>for</a:t>
            </a:r>
            <a:r>
              <a:rPr lang="tr-TR" sz="3600" b="1" dirty="0">
                <a:solidFill>
                  <a:schemeClr val="accent1"/>
                </a:solidFill>
              </a:rPr>
              <a:t> 2014-2018</a:t>
            </a:r>
          </a:p>
        </p:txBody>
      </p:sp>
      <p:sp>
        <p:nvSpPr>
          <p:cNvPr id="3" name="İçerik Yer Tutucusu 2">
            <a:extLst>
              <a:ext uri="{FF2B5EF4-FFF2-40B4-BE49-F238E27FC236}">
                <a16:creationId xmlns:a16="http://schemas.microsoft.com/office/drawing/2014/main" id="{F7C9DABF-9A95-4754-9BC6-051340859B77}"/>
              </a:ext>
            </a:extLst>
          </p:cNvPr>
          <p:cNvSpPr>
            <a:spLocks noGrp="1"/>
          </p:cNvSpPr>
          <p:nvPr>
            <p:ph idx="1"/>
          </p:nvPr>
        </p:nvSpPr>
        <p:spPr>
          <a:xfrm>
            <a:off x="838200" y="1825625"/>
            <a:ext cx="10515600" cy="3953383"/>
          </a:xfrm>
        </p:spPr>
        <p:txBody>
          <a:bodyPr numCol="2">
            <a:normAutofit fontScale="62500" lnSpcReduction="20000"/>
          </a:bodyPr>
          <a:lstStyle/>
          <a:p>
            <a:pPr algn="just"/>
            <a:r>
              <a:rPr lang="tr-TR" dirty="0"/>
              <a:t>Stratejik Planın çoğunluğu Orman Genel Müdürlüğünce yıl içerisinde verilen programlardan oluşmakta ve Bucak Orman İşletme Müdürlüğü tarafından gerçekleştirilmektedir. Model Orman diğer paydaşları herhangi bir etkin katkı sağlamamış ve bu nedenle planlanan hedeflerin çoğu yapılamamıştır.</a:t>
            </a:r>
          </a:p>
          <a:p>
            <a:pPr algn="just"/>
            <a:r>
              <a:rPr lang="tr-TR" dirty="0"/>
              <a:t>Paydaşlar arasında yer alan Kamu Kurumlarınca (Doğa Koruma ve Milli Parklar Genel Müdürlüğü 6. Bölge Müdürlüğü, Batı Akdeniz Ormancılık Araştırma Enstitüsü Müdürlüğü, Bucak Belediye Başkanlığı) kendi alanları ile ilgili planda belirlenen hedefleri gerçekleştirmiş ancak uygulama sonuçlarında tam başarı sağlanamamıştır.</a:t>
            </a:r>
          </a:p>
          <a:p>
            <a:pPr marL="0" indent="0">
              <a:buNone/>
            </a:pPr>
            <a:endParaRPr lang="tr-TR" dirty="0"/>
          </a:p>
          <a:p>
            <a:pPr marL="0" indent="0">
              <a:buNone/>
            </a:pPr>
            <a:endParaRPr lang="tr-TR" dirty="0"/>
          </a:p>
          <a:p>
            <a:endParaRPr lang="tr-TR" dirty="0"/>
          </a:p>
          <a:p>
            <a:pPr indent="-136525" algn="just"/>
            <a:r>
              <a:rPr lang="tr-TR" dirty="0" err="1">
                <a:solidFill>
                  <a:schemeClr val="accent1"/>
                </a:solidFill>
              </a:rPr>
              <a:t>The</a:t>
            </a:r>
            <a:r>
              <a:rPr lang="tr-TR" dirty="0">
                <a:solidFill>
                  <a:schemeClr val="accent1"/>
                </a:solidFill>
              </a:rPr>
              <a:t> </a:t>
            </a:r>
            <a:r>
              <a:rPr lang="tr-TR" dirty="0" err="1">
                <a:solidFill>
                  <a:schemeClr val="accent1"/>
                </a:solidFill>
              </a:rPr>
              <a:t>majority</a:t>
            </a:r>
            <a:r>
              <a:rPr lang="tr-TR" dirty="0">
                <a:solidFill>
                  <a:schemeClr val="accent1"/>
                </a:solidFill>
              </a:rPr>
              <a:t> of </a:t>
            </a:r>
            <a:r>
              <a:rPr lang="tr-TR" dirty="0" err="1">
                <a:solidFill>
                  <a:schemeClr val="accent1"/>
                </a:solidFill>
              </a:rPr>
              <a:t>the</a:t>
            </a:r>
            <a:r>
              <a:rPr lang="tr-TR" dirty="0">
                <a:solidFill>
                  <a:schemeClr val="accent1"/>
                </a:solidFill>
              </a:rPr>
              <a:t> Strategic Plan </a:t>
            </a:r>
            <a:r>
              <a:rPr lang="tr-TR" dirty="0" err="1">
                <a:solidFill>
                  <a:schemeClr val="accent1"/>
                </a:solidFill>
              </a:rPr>
              <a:t>consists</a:t>
            </a:r>
            <a:r>
              <a:rPr lang="tr-TR" dirty="0">
                <a:solidFill>
                  <a:schemeClr val="accent1"/>
                </a:solidFill>
              </a:rPr>
              <a:t> of </a:t>
            </a:r>
            <a:r>
              <a:rPr lang="tr-TR" dirty="0" err="1">
                <a:solidFill>
                  <a:schemeClr val="accent1"/>
                </a:solidFill>
              </a:rPr>
              <a:t>the</a:t>
            </a:r>
            <a:r>
              <a:rPr lang="tr-TR" dirty="0">
                <a:solidFill>
                  <a:schemeClr val="accent1"/>
                </a:solidFill>
              </a:rPr>
              <a:t> </a:t>
            </a:r>
            <a:r>
              <a:rPr lang="tr-TR" dirty="0" err="1">
                <a:solidFill>
                  <a:schemeClr val="accent1"/>
                </a:solidFill>
              </a:rPr>
              <a:t>programs</a:t>
            </a:r>
            <a:r>
              <a:rPr lang="tr-TR" dirty="0">
                <a:solidFill>
                  <a:schemeClr val="accent1"/>
                </a:solidFill>
              </a:rPr>
              <a:t> </a:t>
            </a:r>
            <a:r>
              <a:rPr lang="tr-TR" dirty="0" err="1">
                <a:solidFill>
                  <a:schemeClr val="accent1"/>
                </a:solidFill>
              </a:rPr>
              <a:t>given</a:t>
            </a:r>
            <a:r>
              <a:rPr lang="tr-TR" dirty="0">
                <a:solidFill>
                  <a:schemeClr val="accent1"/>
                </a:solidFill>
              </a:rPr>
              <a:t> </a:t>
            </a:r>
            <a:r>
              <a:rPr lang="tr-TR" dirty="0" err="1">
                <a:solidFill>
                  <a:schemeClr val="accent1"/>
                </a:solidFill>
              </a:rPr>
              <a:t>by</a:t>
            </a:r>
            <a:r>
              <a:rPr lang="tr-TR" dirty="0">
                <a:solidFill>
                  <a:schemeClr val="accent1"/>
                </a:solidFill>
              </a:rPr>
              <a:t> </a:t>
            </a:r>
            <a:r>
              <a:rPr lang="tr-TR" dirty="0" err="1">
                <a:solidFill>
                  <a:schemeClr val="accent1"/>
                </a:solidFill>
              </a:rPr>
              <a:t>the</a:t>
            </a:r>
            <a:r>
              <a:rPr lang="tr-TR" dirty="0">
                <a:solidFill>
                  <a:schemeClr val="accent1"/>
                </a:solidFill>
              </a:rPr>
              <a:t> General </a:t>
            </a:r>
            <a:r>
              <a:rPr lang="tr-TR" dirty="0" err="1">
                <a:solidFill>
                  <a:schemeClr val="accent1"/>
                </a:solidFill>
              </a:rPr>
              <a:t>Directorate</a:t>
            </a:r>
            <a:r>
              <a:rPr lang="tr-TR" dirty="0">
                <a:solidFill>
                  <a:schemeClr val="accent1"/>
                </a:solidFill>
              </a:rPr>
              <a:t> of </a:t>
            </a:r>
            <a:r>
              <a:rPr lang="tr-TR" dirty="0" err="1">
                <a:solidFill>
                  <a:schemeClr val="accent1"/>
                </a:solidFill>
              </a:rPr>
              <a:t>Forestry</a:t>
            </a:r>
            <a:r>
              <a:rPr lang="tr-TR" dirty="0">
                <a:solidFill>
                  <a:schemeClr val="accent1"/>
                </a:solidFill>
              </a:rPr>
              <a:t> </a:t>
            </a:r>
            <a:r>
              <a:rPr lang="tr-TR" dirty="0" err="1">
                <a:solidFill>
                  <a:schemeClr val="accent1"/>
                </a:solidFill>
              </a:rPr>
              <a:t>during</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year</a:t>
            </a:r>
            <a:r>
              <a:rPr lang="tr-TR" dirty="0">
                <a:solidFill>
                  <a:schemeClr val="accent1"/>
                </a:solidFill>
              </a:rPr>
              <a:t> </a:t>
            </a:r>
            <a:r>
              <a:rPr lang="tr-TR" dirty="0" err="1">
                <a:solidFill>
                  <a:schemeClr val="accent1"/>
                </a:solidFill>
              </a:rPr>
              <a:t>and</a:t>
            </a:r>
            <a:r>
              <a:rPr lang="tr-TR" dirty="0">
                <a:solidFill>
                  <a:schemeClr val="accent1"/>
                </a:solidFill>
              </a:rPr>
              <a:t> is </a:t>
            </a:r>
            <a:r>
              <a:rPr lang="tr-TR" dirty="0" err="1">
                <a:solidFill>
                  <a:schemeClr val="accent1"/>
                </a:solidFill>
              </a:rPr>
              <a:t>carried</a:t>
            </a:r>
            <a:r>
              <a:rPr lang="tr-TR" dirty="0">
                <a:solidFill>
                  <a:schemeClr val="accent1"/>
                </a:solidFill>
              </a:rPr>
              <a:t> </a:t>
            </a:r>
            <a:r>
              <a:rPr lang="tr-TR" dirty="0" err="1">
                <a:solidFill>
                  <a:schemeClr val="accent1"/>
                </a:solidFill>
              </a:rPr>
              <a:t>out</a:t>
            </a:r>
            <a:r>
              <a:rPr lang="tr-TR" dirty="0">
                <a:solidFill>
                  <a:schemeClr val="accent1"/>
                </a:solidFill>
              </a:rPr>
              <a:t> </a:t>
            </a:r>
            <a:r>
              <a:rPr lang="tr-TR" dirty="0" err="1">
                <a:solidFill>
                  <a:schemeClr val="accent1"/>
                </a:solidFill>
              </a:rPr>
              <a:t>by</a:t>
            </a:r>
            <a:r>
              <a:rPr lang="tr-TR" dirty="0">
                <a:solidFill>
                  <a:schemeClr val="accent1"/>
                </a:solidFill>
              </a:rPr>
              <a:t> </a:t>
            </a:r>
            <a:r>
              <a:rPr lang="tr-TR" dirty="0" err="1">
                <a:solidFill>
                  <a:schemeClr val="accent1"/>
                </a:solidFill>
              </a:rPr>
              <a:t>the</a:t>
            </a:r>
            <a:r>
              <a:rPr lang="tr-TR" dirty="0">
                <a:solidFill>
                  <a:schemeClr val="accent1"/>
                </a:solidFill>
              </a:rPr>
              <a:t> Bucak </a:t>
            </a:r>
            <a:r>
              <a:rPr lang="tr-TR" dirty="0" err="1">
                <a:solidFill>
                  <a:schemeClr val="accent1"/>
                </a:solidFill>
              </a:rPr>
              <a:t>Forestry</a:t>
            </a:r>
            <a:r>
              <a:rPr lang="tr-TR" dirty="0">
                <a:solidFill>
                  <a:schemeClr val="accent1"/>
                </a:solidFill>
              </a:rPr>
              <a:t> Management </a:t>
            </a:r>
            <a:r>
              <a:rPr lang="tr-TR" dirty="0" err="1">
                <a:solidFill>
                  <a:schemeClr val="accent1"/>
                </a:solidFill>
              </a:rPr>
              <a:t>Directorate</a:t>
            </a:r>
            <a:r>
              <a:rPr lang="tr-TR" dirty="0">
                <a:solidFill>
                  <a:schemeClr val="accent1"/>
                </a:solidFill>
              </a:rPr>
              <a:t>. Model </a:t>
            </a:r>
            <a:r>
              <a:rPr lang="tr-TR" dirty="0" err="1">
                <a:solidFill>
                  <a:schemeClr val="accent1"/>
                </a:solidFill>
              </a:rPr>
              <a:t>Forest's</a:t>
            </a:r>
            <a:r>
              <a:rPr lang="tr-TR" dirty="0">
                <a:solidFill>
                  <a:schemeClr val="accent1"/>
                </a:solidFill>
              </a:rPr>
              <a:t> </a:t>
            </a:r>
            <a:r>
              <a:rPr lang="tr-TR" dirty="0" err="1">
                <a:solidFill>
                  <a:schemeClr val="accent1"/>
                </a:solidFill>
              </a:rPr>
              <a:t>other</a:t>
            </a:r>
            <a:r>
              <a:rPr lang="tr-TR" dirty="0">
                <a:solidFill>
                  <a:schemeClr val="accent1"/>
                </a:solidFill>
              </a:rPr>
              <a:t> </a:t>
            </a:r>
            <a:r>
              <a:rPr lang="tr-TR" dirty="0" err="1">
                <a:solidFill>
                  <a:schemeClr val="accent1"/>
                </a:solidFill>
              </a:rPr>
              <a:t>stakeholders</a:t>
            </a:r>
            <a:r>
              <a:rPr lang="tr-TR" dirty="0">
                <a:solidFill>
                  <a:schemeClr val="accent1"/>
                </a:solidFill>
              </a:rPr>
              <a:t> </a:t>
            </a:r>
            <a:r>
              <a:rPr lang="tr-TR" dirty="0" err="1">
                <a:solidFill>
                  <a:schemeClr val="accent1"/>
                </a:solidFill>
              </a:rPr>
              <a:t>did</a:t>
            </a:r>
            <a:r>
              <a:rPr lang="tr-TR" dirty="0">
                <a:solidFill>
                  <a:schemeClr val="accent1"/>
                </a:solidFill>
              </a:rPr>
              <a:t> not </a:t>
            </a:r>
            <a:r>
              <a:rPr lang="tr-TR" dirty="0" err="1">
                <a:solidFill>
                  <a:schemeClr val="accent1"/>
                </a:solidFill>
              </a:rPr>
              <a:t>make</a:t>
            </a:r>
            <a:r>
              <a:rPr lang="tr-TR" dirty="0">
                <a:solidFill>
                  <a:schemeClr val="accent1"/>
                </a:solidFill>
              </a:rPr>
              <a:t> </a:t>
            </a:r>
            <a:r>
              <a:rPr lang="tr-TR" dirty="0" err="1">
                <a:solidFill>
                  <a:schemeClr val="accent1"/>
                </a:solidFill>
              </a:rPr>
              <a:t>any</a:t>
            </a:r>
            <a:r>
              <a:rPr lang="tr-TR" dirty="0">
                <a:solidFill>
                  <a:schemeClr val="accent1"/>
                </a:solidFill>
              </a:rPr>
              <a:t> </a:t>
            </a:r>
            <a:r>
              <a:rPr lang="tr-TR" dirty="0" err="1">
                <a:solidFill>
                  <a:schemeClr val="accent1"/>
                </a:solidFill>
              </a:rPr>
              <a:t>effective</a:t>
            </a:r>
            <a:r>
              <a:rPr lang="tr-TR" dirty="0">
                <a:solidFill>
                  <a:schemeClr val="accent1"/>
                </a:solidFill>
              </a:rPr>
              <a:t> </a:t>
            </a:r>
            <a:r>
              <a:rPr lang="tr-TR" dirty="0" err="1">
                <a:solidFill>
                  <a:schemeClr val="accent1"/>
                </a:solidFill>
              </a:rPr>
              <a:t>contribution</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therefore</a:t>
            </a:r>
            <a:r>
              <a:rPr lang="tr-TR" dirty="0">
                <a:solidFill>
                  <a:schemeClr val="accent1"/>
                </a:solidFill>
              </a:rPr>
              <a:t> </a:t>
            </a:r>
            <a:r>
              <a:rPr lang="tr-TR" dirty="0" err="1">
                <a:solidFill>
                  <a:schemeClr val="accent1"/>
                </a:solidFill>
              </a:rPr>
              <a:t>most</a:t>
            </a:r>
            <a:r>
              <a:rPr lang="tr-TR" dirty="0">
                <a:solidFill>
                  <a:schemeClr val="accent1"/>
                </a:solidFill>
              </a:rPr>
              <a:t> of </a:t>
            </a:r>
            <a:r>
              <a:rPr lang="tr-TR" dirty="0" err="1">
                <a:solidFill>
                  <a:schemeClr val="accent1"/>
                </a:solidFill>
              </a:rPr>
              <a:t>the</a:t>
            </a:r>
            <a:r>
              <a:rPr lang="tr-TR" dirty="0">
                <a:solidFill>
                  <a:schemeClr val="accent1"/>
                </a:solidFill>
              </a:rPr>
              <a:t> </a:t>
            </a:r>
            <a:r>
              <a:rPr lang="tr-TR" dirty="0" err="1">
                <a:solidFill>
                  <a:schemeClr val="accent1"/>
                </a:solidFill>
              </a:rPr>
              <a:t>planned</a:t>
            </a:r>
            <a:r>
              <a:rPr lang="tr-TR" dirty="0">
                <a:solidFill>
                  <a:schemeClr val="accent1"/>
                </a:solidFill>
              </a:rPr>
              <a:t> </a:t>
            </a:r>
            <a:r>
              <a:rPr lang="tr-TR" dirty="0" err="1">
                <a:solidFill>
                  <a:schemeClr val="accent1"/>
                </a:solidFill>
              </a:rPr>
              <a:t>targets</a:t>
            </a:r>
            <a:r>
              <a:rPr lang="tr-TR" dirty="0">
                <a:solidFill>
                  <a:schemeClr val="accent1"/>
                </a:solidFill>
              </a:rPr>
              <a:t> </a:t>
            </a:r>
            <a:r>
              <a:rPr lang="tr-TR" dirty="0" err="1">
                <a:solidFill>
                  <a:schemeClr val="accent1"/>
                </a:solidFill>
              </a:rPr>
              <a:t>could</a:t>
            </a:r>
            <a:r>
              <a:rPr lang="tr-TR" dirty="0">
                <a:solidFill>
                  <a:schemeClr val="accent1"/>
                </a:solidFill>
              </a:rPr>
              <a:t> not be </a:t>
            </a:r>
            <a:r>
              <a:rPr lang="tr-TR" dirty="0" err="1">
                <a:solidFill>
                  <a:schemeClr val="accent1"/>
                </a:solidFill>
              </a:rPr>
              <a:t>achieved</a:t>
            </a:r>
            <a:r>
              <a:rPr lang="tr-TR" dirty="0">
                <a:solidFill>
                  <a:schemeClr val="accent1"/>
                </a:solidFill>
              </a:rPr>
              <a:t>. </a:t>
            </a:r>
            <a:r>
              <a:rPr lang="tr-TR" dirty="0" err="1">
                <a:solidFill>
                  <a:schemeClr val="accent1"/>
                </a:solidFill>
              </a:rPr>
              <a:t>To</a:t>
            </a:r>
            <a:r>
              <a:rPr lang="tr-TR" dirty="0">
                <a:solidFill>
                  <a:schemeClr val="accent1"/>
                </a:solidFill>
              </a:rPr>
              <a:t> </a:t>
            </a:r>
            <a:r>
              <a:rPr lang="tr-TR" dirty="0" err="1">
                <a:solidFill>
                  <a:schemeClr val="accent1"/>
                </a:solidFill>
              </a:rPr>
              <a:t>prepare</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environment</a:t>
            </a:r>
            <a:r>
              <a:rPr lang="tr-TR" dirty="0">
                <a:solidFill>
                  <a:schemeClr val="accent1"/>
                </a:solidFill>
              </a:rPr>
              <a:t> </a:t>
            </a:r>
            <a:r>
              <a:rPr lang="tr-TR" dirty="0" err="1">
                <a:solidFill>
                  <a:schemeClr val="accent1"/>
                </a:solidFill>
              </a:rPr>
              <a:t>for</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development</a:t>
            </a:r>
            <a:r>
              <a:rPr lang="tr-TR" dirty="0">
                <a:solidFill>
                  <a:schemeClr val="accent1"/>
                </a:solidFill>
              </a:rPr>
              <a:t> of </a:t>
            </a:r>
            <a:r>
              <a:rPr lang="tr-TR" dirty="0" err="1">
                <a:solidFill>
                  <a:schemeClr val="accent1"/>
                </a:solidFill>
              </a:rPr>
              <a:t>projects</a:t>
            </a:r>
            <a:r>
              <a:rPr lang="tr-TR" dirty="0">
                <a:solidFill>
                  <a:schemeClr val="accent1"/>
                </a:solidFill>
              </a:rPr>
              <a:t> </a:t>
            </a:r>
            <a:r>
              <a:rPr lang="tr-TR" dirty="0" err="1">
                <a:solidFill>
                  <a:schemeClr val="accent1"/>
                </a:solidFill>
              </a:rPr>
              <a:t>for</a:t>
            </a:r>
            <a:r>
              <a:rPr lang="tr-TR" dirty="0">
                <a:solidFill>
                  <a:schemeClr val="accent1"/>
                </a:solidFill>
              </a:rPr>
              <a:t> </a:t>
            </a:r>
            <a:r>
              <a:rPr lang="tr-TR" dirty="0" err="1">
                <a:solidFill>
                  <a:schemeClr val="accent1"/>
                </a:solidFill>
              </a:rPr>
              <a:t>rural</a:t>
            </a:r>
            <a:r>
              <a:rPr lang="tr-TR" dirty="0">
                <a:solidFill>
                  <a:schemeClr val="accent1"/>
                </a:solidFill>
              </a:rPr>
              <a:t> </a:t>
            </a:r>
            <a:r>
              <a:rPr lang="tr-TR" dirty="0" err="1">
                <a:solidFill>
                  <a:schemeClr val="accent1"/>
                </a:solidFill>
              </a:rPr>
              <a:t>development</a:t>
            </a:r>
            <a:r>
              <a:rPr lang="tr-TR" dirty="0">
                <a:solidFill>
                  <a:schemeClr val="accent1"/>
                </a:solidFill>
              </a:rPr>
              <a:t> </a:t>
            </a:r>
            <a:r>
              <a:rPr lang="tr-TR" dirty="0" err="1">
                <a:solidFill>
                  <a:schemeClr val="accent1"/>
                </a:solidFill>
              </a:rPr>
              <a:t>by</a:t>
            </a:r>
            <a:r>
              <a:rPr lang="tr-TR" dirty="0">
                <a:solidFill>
                  <a:schemeClr val="accent1"/>
                </a:solidFill>
              </a:rPr>
              <a:t> </a:t>
            </a:r>
            <a:r>
              <a:rPr lang="tr-TR" dirty="0" err="1">
                <a:solidFill>
                  <a:schemeClr val="accent1"/>
                </a:solidFill>
              </a:rPr>
              <a:t>enabling</a:t>
            </a:r>
            <a:r>
              <a:rPr lang="tr-TR" dirty="0">
                <a:solidFill>
                  <a:schemeClr val="accent1"/>
                </a:solidFill>
              </a:rPr>
              <a:t> </a:t>
            </a:r>
            <a:r>
              <a:rPr lang="tr-TR" dirty="0" err="1">
                <a:solidFill>
                  <a:schemeClr val="accent1"/>
                </a:solidFill>
              </a:rPr>
              <a:t>interest</a:t>
            </a:r>
            <a:r>
              <a:rPr lang="tr-TR" dirty="0">
                <a:solidFill>
                  <a:schemeClr val="accent1"/>
                </a:solidFill>
              </a:rPr>
              <a:t> </a:t>
            </a:r>
            <a:r>
              <a:rPr lang="tr-TR" dirty="0" err="1">
                <a:solidFill>
                  <a:schemeClr val="accent1"/>
                </a:solidFill>
              </a:rPr>
              <a:t>groups</a:t>
            </a:r>
            <a:r>
              <a:rPr lang="tr-TR" dirty="0">
                <a:solidFill>
                  <a:schemeClr val="accent1"/>
                </a:solidFill>
              </a:rPr>
              <a:t> </a:t>
            </a:r>
            <a:r>
              <a:rPr lang="tr-TR" dirty="0" err="1">
                <a:solidFill>
                  <a:schemeClr val="accent1"/>
                </a:solidFill>
              </a:rPr>
              <a:t>to</a:t>
            </a:r>
            <a:r>
              <a:rPr lang="tr-TR" dirty="0">
                <a:solidFill>
                  <a:schemeClr val="accent1"/>
                </a:solidFill>
              </a:rPr>
              <a:t> </a:t>
            </a:r>
            <a:r>
              <a:rPr lang="tr-TR" dirty="0" err="1">
                <a:solidFill>
                  <a:schemeClr val="accent1"/>
                </a:solidFill>
              </a:rPr>
              <a:t>come</a:t>
            </a:r>
            <a:r>
              <a:rPr lang="tr-TR" dirty="0">
                <a:solidFill>
                  <a:schemeClr val="accent1"/>
                </a:solidFill>
              </a:rPr>
              <a:t> </a:t>
            </a:r>
            <a:r>
              <a:rPr lang="tr-TR" dirty="0" err="1">
                <a:solidFill>
                  <a:schemeClr val="accent1"/>
                </a:solidFill>
              </a:rPr>
              <a:t>together</a:t>
            </a:r>
            <a:r>
              <a:rPr lang="tr-TR" dirty="0">
                <a:solidFill>
                  <a:schemeClr val="accent1"/>
                </a:solidFill>
              </a:rPr>
              <a:t> on </a:t>
            </a:r>
            <a:r>
              <a:rPr lang="tr-TR" dirty="0" err="1">
                <a:solidFill>
                  <a:schemeClr val="accent1"/>
                </a:solidFill>
              </a:rPr>
              <a:t>the</a:t>
            </a:r>
            <a:r>
              <a:rPr lang="tr-TR" dirty="0">
                <a:solidFill>
                  <a:schemeClr val="accent1"/>
                </a:solidFill>
              </a:rPr>
              <a:t> platform </a:t>
            </a:r>
            <a:r>
              <a:rPr lang="tr-TR" dirty="0" err="1">
                <a:solidFill>
                  <a:schemeClr val="accent1"/>
                </a:solidFill>
              </a:rPr>
              <a:t>created</a:t>
            </a:r>
            <a:r>
              <a:rPr lang="tr-TR" dirty="0">
                <a:solidFill>
                  <a:schemeClr val="accent1"/>
                </a:solidFill>
              </a:rPr>
              <a:t>.</a:t>
            </a:r>
          </a:p>
          <a:p>
            <a:pPr algn="just"/>
            <a:r>
              <a:rPr lang="tr-TR" dirty="0" err="1">
                <a:solidFill>
                  <a:schemeClr val="accent1"/>
                </a:solidFill>
              </a:rPr>
              <a:t>Public</a:t>
            </a:r>
            <a:r>
              <a:rPr lang="tr-TR" dirty="0">
                <a:solidFill>
                  <a:schemeClr val="accent1"/>
                </a:solidFill>
              </a:rPr>
              <a:t> </a:t>
            </a:r>
            <a:r>
              <a:rPr lang="tr-TR" dirty="0" err="1">
                <a:solidFill>
                  <a:schemeClr val="accent1"/>
                </a:solidFill>
              </a:rPr>
              <a:t>Institutions</a:t>
            </a:r>
            <a:r>
              <a:rPr lang="tr-TR" dirty="0">
                <a:solidFill>
                  <a:schemeClr val="accent1"/>
                </a:solidFill>
              </a:rPr>
              <a:t> </a:t>
            </a:r>
            <a:r>
              <a:rPr lang="tr-TR" dirty="0" err="1">
                <a:solidFill>
                  <a:schemeClr val="accent1"/>
                </a:solidFill>
              </a:rPr>
              <a:t>among</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stakeholders</a:t>
            </a:r>
            <a:r>
              <a:rPr lang="tr-TR" dirty="0">
                <a:solidFill>
                  <a:schemeClr val="accent1"/>
                </a:solidFill>
              </a:rPr>
              <a:t> (General </a:t>
            </a:r>
            <a:r>
              <a:rPr lang="tr-TR" dirty="0" err="1">
                <a:solidFill>
                  <a:schemeClr val="accent1"/>
                </a:solidFill>
              </a:rPr>
              <a:t>Directorate</a:t>
            </a:r>
            <a:r>
              <a:rPr lang="tr-TR" dirty="0">
                <a:solidFill>
                  <a:schemeClr val="accent1"/>
                </a:solidFill>
              </a:rPr>
              <a:t> of Nature </a:t>
            </a:r>
            <a:r>
              <a:rPr lang="tr-TR" dirty="0" err="1">
                <a:solidFill>
                  <a:schemeClr val="accent1"/>
                </a:solidFill>
              </a:rPr>
              <a:t>Conservation</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National</a:t>
            </a:r>
            <a:r>
              <a:rPr lang="tr-TR" dirty="0">
                <a:solidFill>
                  <a:schemeClr val="accent1"/>
                </a:solidFill>
              </a:rPr>
              <a:t> </a:t>
            </a:r>
            <a:r>
              <a:rPr lang="tr-TR" dirty="0" err="1">
                <a:solidFill>
                  <a:schemeClr val="accent1"/>
                </a:solidFill>
              </a:rPr>
              <a:t>Parks</a:t>
            </a:r>
            <a:r>
              <a:rPr lang="tr-TR" dirty="0">
                <a:solidFill>
                  <a:schemeClr val="accent1"/>
                </a:solidFill>
              </a:rPr>
              <a:t> 6th </a:t>
            </a:r>
            <a:r>
              <a:rPr lang="tr-TR" dirty="0" err="1">
                <a:solidFill>
                  <a:schemeClr val="accent1"/>
                </a:solidFill>
              </a:rPr>
              <a:t>Regional</a:t>
            </a:r>
            <a:r>
              <a:rPr lang="tr-TR" dirty="0">
                <a:solidFill>
                  <a:schemeClr val="accent1"/>
                </a:solidFill>
              </a:rPr>
              <a:t> </a:t>
            </a:r>
            <a:r>
              <a:rPr lang="tr-TR" dirty="0" err="1">
                <a:solidFill>
                  <a:schemeClr val="accent1"/>
                </a:solidFill>
              </a:rPr>
              <a:t>Directorate</a:t>
            </a:r>
            <a:r>
              <a:rPr lang="tr-TR" dirty="0">
                <a:solidFill>
                  <a:schemeClr val="accent1"/>
                </a:solidFill>
              </a:rPr>
              <a:t>, Western </a:t>
            </a:r>
            <a:r>
              <a:rPr lang="tr-TR" dirty="0" err="1">
                <a:solidFill>
                  <a:schemeClr val="accent1"/>
                </a:solidFill>
              </a:rPr>
              <a:t>Mediterranean</a:t>
            </a:r>
            <a:r>
              <a:rPr lang="tr-TR" dirty="0">
                <a:solidFill>
                  <a:schemeClr val="accent1"/>
                </a:solidFill>
              </a:rPr>
              <a:t> </a:t>
            </a:r>
            <a:r>
              <a:rPr lang="tr-TR" dirty="0" err="1">
                <a:solidFill>
                  <a:schemeClr val="accent1"/>
                </a:solidFill>
              </a:rPr>
              <a:t>Forestry</a:t>
            </a:r>
            <a:r>
              <a:rPr lang="tr-TR" dirty="0">
                <a:solidFill>
                  <a:schemeClr val="accent1"/>
                </a:solidFill>
              </a:rPr>
              <a:t> </a:t>
            </a:r>
            <a:r>
              <a:rPr lang="tr-TR" dirty="0" err="1">
                <a:solidFill>
                  <a:schemeClr val="accent1"/>
                </a:solidFill>
              </a:rPr>
              <a:t>Research</a:t>
            </a:r>
            <a:r>
              <a:rPr lang="tr-TR" dirty="0">
                <a:solidFill>
                  <a:schemeClr val="accent1"/>
                </a:solidFill>
              </a:rPr>
              <a:t> </a:t>
            </a:r>
            <a:r>
              <a:rPr lang="tr-TR" dirty="0" err="1">
                <a:solidFill>
                  <a:schemeClr val="accent1"/>
                </a:solidFill>
              </a:rPr>
              <a:t>Institute</a:t>
            </a:r>
            <a:r>
              <a:rPr lang="tr-TR" dirty="0">
                <a:solidFill>
                  <a:schemeClr val="accent1"/>
                </a:solidFill>
              </a:rPr>
              <a:t>, Bucak </a:t>
            </a:r>
            <a:r>
              <a:rPr lang="tr-TR" dirty="0" err="1">
                <a:solidFill>
                  <a:schemeClr val="accent1"/>
                </a:solidFill>
              </a:rPr>
              <a:t>Municipality</a:t>
            </a:r>
            <a:r>
              <a:rPr lang="tr-TR" dirty="0">
                <a:solidFill>
                  <a:schemeClr val="accent1"/>
                </a:solidFill>
              </a:rPr>
              <a:t>) </a:t>
            </a:r>
            <a:r>
              <a:rPr lang="tr-TR" dirty="0" err="1">
                <a:solidFill>
                  <a:schemeClr val="accent1"/>
                </a:solidFill>
              </a:rPr>
              <a:t>have</a:t>
            </a:r>
            <a:r>
              <a:rPr lang="tr-TR" dirty="0">
                <a:solidFill>
                  <a:schemeClr val="accent1"/>
                </a:solidFill>
              </a:rPr>
              <a:t> </a:t>
            </a:r>
            <a:r>
              <a:rPr lang="tr-TR" dirty="0" err="1">
                <a:solidFill>
                  <a:schemeClr val="accent1"/>
                </a:solidFill>
              </a:rPr>
              <a:t>achieved</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targets</a:t>
            </a:r>
            <a:r>
              <a:rPr lang="tr-TR" dirty="0">
                <a:solidFill>
                  <a:schemeClr val="accent1"/>
                </a:solidFill>
              </a:rPr>
              <a:t> set in </a:t>
            </a:r>
            <a:r>
              <a:rPr lang="tr-TR" dirty="0" err="1">
                <a:solidFill>
                  <a:schemeClr val="accent1"/>
                </a:solidFill>
              </a:rPr>
              <a:t>the</a:t>
            </a:r>
            <a:r>
              <a:rPr lang="tr-TR" dirty="0">
                <a:solidFill>
                  <a:schemeClr val="accent1"/>
                </a:solidFill>
              </a:rPr>
              <a:t> plan </a:t>
            </a:r>
            <a:r>
              <a:rPr lang="tr-TR" dirty="0" err="1">
                <a:solidFill>
                  <a:schemeClr val="accent1"/>
                </a:solidFill>
              </a:rPr>
              <a:t>regarding</a:t>
            </a:r>
            <a:r>
              <a:rPr lang="tr-TR" dirty="0">
                <a:solidFill>
                  <a:schemeClr val="accent1"/>
                </a:solidFill>
              </a:rPr>
              <a:t> </a:t>
            </a:r>
            <a:r>
              <a:rPr lang="tr-TR" dirty="0" err="1">
                <a:solidFill>
                  <a:schemeClr val="accent1"/>
                </a:solidFill>
              </a:rPr>
              <a:t>their</a:t>
            </a:r>
            <a:r>
              <a:rPr lang="tr-TR" dirty="0">
                <a:solidFill>
                  <a:schemeClr val="accent1"/>
                </a:solidFill>
              </a:rPr>
              <a:t> </a:t>
            </a:r>
            <a:r>
              <a:rPr lang="tr-TR" dirty="0" err="1">
                <a:solidFill>
                  <a:schemeClr val="accent1"/>
                </a:solidFill>
              </a:rPr>
              <a:t>own</a:t>
            </a:r>
            <a:r>
              <a:rPr lang="tr-TR" dirty="0">
                <a:solidFill>
                  <a:schemeClr val="accent1"/>
                </a:solidFill>
              </a:rPr>
              <a:t> </a:t>
            </a:r>
            <a:r>
              <a:rPr lang="tr-TR" dirty="0" err="1">
                <a:solidFill>
                  <a:schemeClr val="accent1"/>
                </a:solidFill>
              </a:rPr>
              <a:t>fields</a:t>
            </a:r>
            <a:r>
              <a:rPr lang="tr-TR" dirty="0">
                <a:solidFill>
                  <a:schemeClr val="accent1"/>
                </a:solidFill>
              </a:rPr>
              <a:t>, but </a:t>
            </a:r>
            <a:r>
              <a:rPr lang="tr-TR" dirty="0" err="1">
                <a:solidFill>
                  <a:schemeClr val="accent1"/>
                </a:solidFill>
              </a:rPr>
              <a:t>full</a:t>
            </a:r>
            <a:r>
              <a:rPr lang="tr-TR" dirty="0">
                <a:solidFill>
                  <a:schemeClr val="accent1"/>
                </a:solidFill>
              </a:rPr>
              <a:t> </a:t>
            </a:r>
            <a:r>
              <a:rPr lang="tr-TR" dirty="0" err="1">
                <a:solidFill>
                  <a:schemeClr val="accent1"/>
                </a:solidFill>
              </a:rPr>
              <a:t>success</a:t>
            </a:r>
            <a:r>
              <a:rPr lang="tr-TR" dirty="0">
                <a:solidFill>
                  <a:schemeClr val="accent1"/>
                </a:solidFill>
              </a:rPr>
              <a:t> has not </a:t>
            </a:r>
            <a:r>
              <a:rPr lang="tr-TR" dirty="0" err="1">
                <a:solidFill>
                  <a:schemeClr val="accent1"/>
                </a:solidFill>
              </a:rPr>
              <a:t>been</a:t>
            </a:r>
            <a:r>
              <a:rPr lang="tr-TR" dirty="0">
                <a:solidFill>
                  <a:schemeClr val="accent1"/>
                </a:solidFill>
              </a:rPr>
              <a:t> </a:t>
            </a:r>
            <a:r>
              <a:rPr lang="tr-TR" dirty="0" err="1">
                <a:solidFill>
                  <a:schemeClr val="accent1"/>
                </a:solidFill>
              </a:rPr>
              <a:t>achieved</a:t>
            </a:r>
            <a:r>
              <a:rPr lang="tr-TR" dirty="0">
                <a:solidFill>
                  <a:schemeClr val="accent1"/>
                </a:solidFill>
              </a:rPr>
              <a:t> in </a:t>
            </a:r>
            <a:r>
              <a:rPr lang="tr-TR" dirty="0" err="1">
                <a:solidFill>
                  <a:schemeClr val="accent1"/>
                </a:solidFill>
              </a:rPr>
              <a:t>the</a:t>
            </a:r>
            <a:r>
              <a:rPr lang="tr-TR" dirty="0">
                <a:solidFill>
                  <a:schemeClr val="accent1"/>
                </a:solidFill>
              </a:rPr>
              <a:t> </a:t>
            </a:r>
            <a:r>
              <a:rPr lang="tr-TR" dirty="0" err="1">
                <a:solidFill>
                  <a:schemeClr val="accent1"/>
                </a:solidFill>
              </a:rPr>
              <a:t>implementation</a:t>
            </a:r>
            <a:r>
              <a:rPr lang="tr-TR" dirty="0">
                <a:solidFill>
                  <a:schemeClr val="accent1"/>
                </a:solidFill>
              </a:rPr>
              <a:t> </a:t>
            </a:r>
            <a:r>
              <a:rPr lang="tr-TR" dirty="0" err="1">
                <a:solidFill>
                  <a:schemeClr val="accent1"/>
                </a:solidFill>
              </a:rPr>
              <a:t>results</a:t>
            </a:r>
            <a:r>
              <a:rPr lang="tr-TR" dirty="0">
                <a:solidFill>
                  <a:schemeClr val="accent1"/>
                </a:solidFill>
              </a:rPr>
              <a:t>.</a:t>
            </a:r>
          </a:p>
          <a:p>
            <a:pPr marL="0" indent="0">
              <a:buNone/>
            </a:pPr>
            <a:endParaRPr lang="tr-TR" dirty="0"/>
          </a:p>
        </p:txBody>
      </p:sp>
    </p:spTree>
    <p:extLst>
      <p:ext uri="{BB962C8B-B14F-4D97-AF65-F5344CB8AC3E}">
        <p14:creationId xmlns:p14="http://schemas.microsoft.com/office/powerpoint/2010/main" val="62088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365AF8F-3A49-4FC3-96FF-23E3DB351509}"/>
              </a:ext>
            </a:extLst>
          </p:cNvPr>
          <p:cNvSpPr>
            <a:spLocks noGrp="1"/>
          </p:cNvSpPr>
          <p:nvPr>
            <p:ph type="title"/>
          </p:nvPr>
        </p:nvSpPr>
        <p:spPr>
          <a:xfrm>
            <a:off x="630936" y="365125"/>
            <a:ext cx="10881360" cy="1325563"/>
          </a:xfrm>
        </p:spPr>
        <p:txBody>
          <a:bodyPr>
            <a:noAutofit/>
          </a:bodyPr>
          <a:lstStyle/>
          <a:p>
            <a:r>
              <a:rPr lang="tr-TR" sz="3600" b="1" dirty="0"/>
              <a:t>Bucak Model Ormanı 2014-2018 Stratejik Plan Sonuçları</a:t>
            </a:r>
            <a:br>
              <a:rPr lang="tr-TR" sz="3600" dirty="0"/>
            </a:br>
            <a:r>
              <a:rPr lang="tr-TR" sz="3600" b="1" dirty="0">
                <a:solidFill>
                  <a:schemeClr val="accent1"/>
                </a:solidFill>
              </a:rPr>
              <a:t>Bucak Model </a:t>
            </a:r>
            <a:r>
              <a:rPr lang="tr-TR" sz="3600" b="1" dirty="0" err="1">
                <a:solidFill>
                  <a:schemeClr val="accent1"/>
                </a:solidFill>
              </a:rPr>
              <a:t>Forest’s</a:t>
            </a:r>
            <a:r>
              <a:rPr lang="tr-TR" sz="3600" b="1" dirty="0">
                <a:solidFill>
                  <a:schemeClr val="accent1"/>
                </a:solidFill>
              </a:rPr>
              <a:t> Strategic </a:t>
            </a:r>
            <a:r>
              <a:rPr lang="tr-TR" sz="3600" b="1" dirty="0" err="1">
                <a:solidFill>
                  <a:schemeClr val="accent1"/>
                </a:solidFill>
              </a:rPr>
              <a:t>Plan’s</a:t>
            </a:r>
            <a:r>
              <a:rPr lang="tr-TR" sz="3600" b="1" dirty="0">
                <a:solidFill>
                  <a:schemeClr val="accent1"/>
                </a:solidFill>
              </a:rPr>
              <a:t> </a:t>
            </a:r>
            <a:r>
              <a:rPr lang="tr-TR" sz="3600" b="1" dirty="0" err="1">
                <a:solidFill>
                  <a:schemeClr val="accent1"/>
                </a:solidFill>
              </a:rPr>
              <a:t>Results</a:t>
            </a:r>
            <a:r>
              <a:rPr lang="tr-TR" sz="3600" b="1" dirty="0">
                <a:solidFill>
                  <a:schemeClr val="accent1"/>
                </a:solidFill>
              </a:rPr>
              <a:t> </a:t>
            </a:r>
            <a:r>
              <a:rPr lang="tr-TR" sz="3600" b="1" dirty="0" err="1">
                <a:solidFill>
                  <a:schemeClr val="accent1"/>
                </a:solidFill>
              </a:rPr>
              <a:t>for</a:t>
            </a:r>
            <a:r>
              <a:rPr lang="tr-TR" sz="3600" b="1" dirty="0">
                <a:solidFill>
                  <a:schemeClr val="accent1"/>
                </a:solidFill>
              </a:rPr>
              <a:t> 2014-2018</a:t>
            </a:r>
          </a:p>
        </p:txBody>
      </p:sp>
      <p:sp>
        <p:nvSpPr>
          <p:cNvPr id="3" name="İçerik Yer Tutucusu 2">
            <a:extLst>
              <a:ext uri="{FF2B5EF4-FFF2-40B4-BE49-F238E27FC236}">
                <a16:creationId xmlns:a16="http://schemas.microsoft.com/office/drawing/2014/main" id="{F7C9DABF-9A95-4754-9BC6-051340859B77}"/>
              </a:ext>
            </a:extLst>
          </p:cNvPr>
          <p:cNvSpPr>
            <a:spLocks noGrp="1"/>
          </p:cNvSpPr>
          <p:nvPr>
            <p:ph idx="1"/>
          </p:nvPr>
        </p:nvSpPr>
        <p:spPr>
          <a:xfrm>
            <a:off x="838200" y="1690688"/>
            <a:ext cx="10515600" cy="4609528"/>
          </a:xfrm>
        </p:spPr>
        <p:txBody>
          <a:bodyPr numCol="2">
            <a:normAutofit fontScale="92500" lnSpcReduction="10000"/>
          </a:bodyPr>
          <a:lstStyle/>
          <a:p>
            <a:pPr algn="just"/>
            <a:r>
              <a:rPr lang="tr-TR" sz="2000" dirty="0"/>
              <a:t>Burdur Valiliği İl Dernekler Müdürlüğünün 19.03.2014 tarih ve 1910 sayılı yazısı ile Bucak Model Orman Derneği kurulmuştur. 29 üye ile kurulan Bucak Model Orman Derneğinin ;7 üyesi Bucak Orman İşletme Müdürlüğü ve Bucak Tarım İlçe Müdürlüğü çalışanı olup diğer 22 üyeler ise işadamı, mühendis, esnaf, muhtar ve kooperatif başkanlarından oluşmuştur. Derneğe kayıtlı üye sayısında hiç artış olmamıştır. Model Orman paydaşlarının her geçen yıl ilgisi giderek azalmıştır. Bucak Model Orman Derneği, Burdur Valiliği İl Dernekler Müdürlüğünün 03.08.2018 tarih ve 6813 Sayılı Oluru ile kapatılmıştır. </a:t>
            </a:r>
          </a:p>
          <a:p>
            <a:pPr algn="just"/>
            <a:endParaRPr lang="tr-TR" sz="2000" dirty="0"/>
          </a:p>
          <a:p>
            <a:pPr algn="just"/>
            <a:endParaRPr lang="tr-TR" sz="2000" dirty="0"/>
          </a:p>
          <a:p>
            <a:pPr algn="just"/>
            <a:endParaRPr lang="tr-TR" sz="2000" dirty="0"/>
          </a:p>
          <a:p>
            <a:pPr marL="0" indent="0" algn="just">
              <a:buNone/>
            </a:pPr>
            <a:r>
              <a:rPr lang="tr-TR" sz="2000" dirty="0"/>
              <a:t>	</a:t>
            </a:r>
          </a:p>
          <a:p>
            <a:pPr indent="-136525" algn="just"/>
            <a:r>
              <a:rPr lang="tr-TR" sz="2000" dirty="0">
                <a:solidFill>
                  <a:schemeClr val="accent1"/>
                </a:solidFill>
              </a:rPr>
              <a:t>Bucak Model </a:t>
            </a:r>
            <a:r>
              <a:rPr lang="tr-TR" sz="2000" dirty="0" err="1">
                <a:solidFill>
                  <a:schemeClr val="accent1"/>
                </a:solidFill>
              </a:rPr>
              <a:t>Forestry</a:t>
            </a:r>
            <a:r>
              <a:rPr lang="tr-TR" sz="2000" dirty="0">
                <a:solidFill>
                  <a:schemeClr val="accent1"/>
                </a:solidFill>
              </a:rPr>
              <a:t> </a:t>
            </a:r>
            <a:r>
              <a:rPr lang="tr-TR" sz="2000" dirty="0" err="1">
                <a:solidFill>
                  <a:schemeClr val="accent1"/>
                </a:solidFill>
              </a:rPr>
              <a:t>Association</a:t>
            </a:r>
            <a:r>
              <a:rPr lang="tr-TR" sz="2000" dirty="0">
                <a:solidFill>
                  <a:schemeClr val="accent1"/>
                </a:solidFill>
              </a:rPr>
              <a:t> </a:t>
            </a:r>
            <a:r>
              <a:rPr lang="tr-TR" sz="2000" dirty="0" err="1">
                <a:solidFill>
                  <a:schemeClr val="accent1"/>
                </a:solidFill>
              </a:rPr>
              <a:t>was</a:t>
            </a:r>
            <a:r>
              <a:rPr lang="tr-TR" sz="2000" dirty="0">
                <a:solidFill>
                  <a:schemeClr val="accent1"/>
                </a:solidFill>
              </a:rPr>
              <a:t> </a:t>
            </a:r>
            <a:r>
              <a:rPr lang="tr-TR" sz="2000" dirty="0" err="1">
                <a:solidFill>
                  <a:schemeClr val="accent1"/>
                </a:solidFill>
              </a:rPr>
              <a:t>established</a:t>
            </a:r>
            <a:r>
              <a:rPr lang="tr-TR" sz="2000" dirty="0">
                <a:solidFill>
                  <a:schemeClr val="accent1"/>
                </a:solidFill>
              </a:rPr>
              <a:t> </a:t>
            </a:r>
            <a:r>
              <a:rPr lang="tr-TR" sz="2000" dirty="0" err="1">
                <a:solidFill>
                  <a:schemeClr val="accent1"/>
                </a:solidFill>
              </a:rPr>
              <a:t>with</a:t>
            </a:r>
            <a:r>
              <a:rPr lang="tr-TR" sz="2000" dirty="0">
                <a:solidFill>
                  <a:schemeClr val="accent1"/>
                </a:solidFill>
              </a:rPr>
              <a:t> </a:t>
            </a:r>
            <a:r>
              <a:rPr lang="tr-TR" sz="2000" dirty="0" err="1">
                <a:solidFill>
                  <a:schemeClr val="accent1"/>
                </a:solidFill>
              </a:rPr>
              <a:t>the</a:t>
            </a:r>
            <a:r>
              <a:rPr lang="tr-TR" sz="2000" dirty="0">
                <a:solidFill>
                  <a:schemeClr val="accent1"/>
                </a:solidFill>
              </a:rPr>
              <a:t> </a:t>
            </a:r>
            <a:r>
              <a:rPr lang="tr-TR" sz="2000" dirty="0" err="1">
                <a:solidFill>
                  <a:schemeClr val="accent1"/>
                </a:solidFill>
              </a:rPr>
              <a:t>letter</a:t>
            </a:r>
            <a:r>
              <a:rPr lang="tr-TR" sz="2000" dirty="0">
                <a:solidFill>
                  <a:schemeClr val="accent1"/>
                </a:solidFill>
              </a:rPr>
              <a:t> </a:t>
            </a:r>
            <a:r>
              <a:rPr lang="tr-TR" sz="2000" dirty="0" err="1">
                <a:solidFill>
                  <a:schemeClr val="accent1"/>
                </a:solidFill>
              </a:rPr>
              <a:t>dated</a:t>
            </a:r>
            <a:r>
              <a:rPr lang="tr-TR" sz="2000" dirty="0">
                <a:solidFill>
                  <a:schemeClr val="accent1"/>
                </a:solidFill>
              </a:rPr>
              <a:t> 19.03.2014 </a:t>
            </a:r>
            <a:r>
              <a:rPr lang="tr-TR" sz="2000" dirty="0" err="1">
                <a:solidFill>
                  <a:schemeClr val="accent1"/>
                </a:solidFill>
              </a:rPr>
              <a:t>and</a:t>
            </a:r>
            <a:r>
              <a:rPr lang="tr-TR" sz="2000" dirty="0">
                <a:solidFill>
                  <a:schemeClr val="accent1"/>
                </a:solidFill>
              </a:rPr>
              <a:t> </a:t>
            </a:r>
            <a:r>
              <a:rPr lang="tr-TR" sz="2000" dirty="0" err="1">
                <a:solidFill>
                  <a:schemeClr val="accent1"/>
                </a:solidFill>
              </a:rPr>
              <a:t>numbered</a:t>
            </a:r>
            <a:r>
              <a:rPr lang="tr-TR" sz="2000" dirty="0">
                <a:solidFill>
                  <a:schemeClr val="accent1"/>
                </a:solidFill>
              </a:rPr>
              <a:t> 1910 of Burdur </a:t>
            </a:r>
            <a:r>
              <a:rPr lang="tr-TR" sz="2000" dirty="0" err="1">
                <a:solidFill>
                  <a:schemeClr val="accent1"/>
                </a:solidFill>
              </a:rPr>
              <a:t>Governorship</a:t>
            </a:r>
            <a:r>
              <a:rPr lang="tr-TR" sz="2000" dirty="0">
                <a:solidFill>
                  <a:schemeClr val="accent1"/>
                </a:solidFill>
              </a:rPr>
              <a:t> </a:t>
            </a:r>
            <a:r>
              <a:rPr lang="tr-TR" sz="2000" dirty="0" err="1">
                <a:solidFill>
                  <a:schemeClr val="accent1"/>
                </a:solidFill>
              </a:rPr>
              <a:t>Provincial</a:t>
            </a:r>
            <a:r>
              <a:rPr lang="tr-TR" sz="2000" dirty="0">
                <a:solidFill>
                  <a:schemeClr val="accent1"/>
                </a:solidFill>
              </a:rPr>
              <a:t> </a:t>
            </a:r>
            <a:r>
              <a:rPr lang="tr-TR" sz="2000" dirty="0" err="1">
                <a:solidFill>
                  <a:schemeClr val="accent1"/>
                </a:solidFill>
              </a:rPr>
              <a:t>Directorate</a:t>
            </a:r>
            <a:r>
              <a:rPr lang="tr-TR" sz="2000" dirty="0">
                <a:solidFill>
                  <a:schemeClr val="accent1"/>
                </a:solidFill>
              </a:rPr>
              <a:t> of </a:t>
            </a:r>
            <a:r>
              <a:rPr lang="tr-TR" sz="2000" dirty="0" err="1">
                <a:solidFill>
                  <a:schemeClr val="accent1"/>
                </a:solidFill>
              </a:rPr>
              <a:t>Associations</a:t>
            </a:r>
            <a:r>
              <a:rPr lang="tr-TR" sz="2000" dirty="0">
                <a:solidFill>
                  <a:schemeClr val="accent1"/>
                </a:solidFill>
              </a:rPr>
              <a:t>. Bucak Model </a:t>
            </a:r>
            <a:r>
              <a:rPr lang="tr-TR" sz="2000" dirty="0" err="1">
                <a:solidFill>
                  <a:schemeClr val="accent1"/>
                </a:solidFill>
              </a:rPr>
              <a:t>Forestry</a:t>
            </a:r>
            <a:r>
              <a:rPr lang="tr-TR" sz="2000" dirty="0">
                <a:solidFill>
                  <a:schemeClr val="accent1"/>
                </a:solidFill>
              </a:rPr>
              <a:t> </a:t>
            </a:r>
            <a:r>
              <a:rPr lang="tr-TR" sz="2000" dirty="0" err="1">
                <a:solidFill>
                  <a:schemeClr val="accent1"/>
                </a:solidFill>
              </a:rPr>
              <a:t>Association</a:t>
            </a:r>
            <a:r>
              <a:rPr lang="tr-TR" sz="2000" dirty="0">
                <a:solidFill>
                  <a:schemeClr val="accent1"/>
                </a:solidFill>
              </a:rPr>
              <a:t>, </a:t>
            </a:r>
            <a:r>
              <a:rPr lang="tr-TR" sz="2000" dirty="0" err="1">
                <a:solidFill>
                  <a:schemeClr val="accent1"/>
                </a:solidFill>
              </a:rPr>
              <a:t>which</a:t>
            </a:r>
            <a:r>
              <a:rPr lang="tr-TR" sz="2000" dirty="0">
                <a:solidFill>
                  <a:schemeClr val="accent1"/>
                </a:solidFill>
              </a:rPr>
              <a:t> </a:t>
            </a:r>
            <a:r>
              <a:rPr lang="tr-TR" sz="2000" dirty="0" err="1">
                <a:solidFill>
                  <a:schemeClr val="accent1"/>
                </a:solidFill>
              </a:rPr>
              <a:t>was</a:t>
            </a:r>
            <a:r>
              <a:rPr lang="tr-TR" sz="2000" dirty="0">
                <a:solidFill>
                  <a:schemeClr val="accent1"/>
                </a:solidFill>
              </a:rPr>
              <a:t> </a:t>
            </a:r>
            <a:r>
              <a:rPr lang="tr-TR" sz="2000" dirty="0" err="1">
                <a:solidFill>
                  <a:schemeClr val="accent1"/>
                </a:solidFill>
              </a:rPr>
              <a:t>established</a:t>
            </a:r>
            <a:r>
              <a:rPr lang="tr-TR" sz="2000" dirty="0">
                <a:solidFill>
                  <a:schemeClr val="accent1"/>
                </a:solidFill>
              </a:rPr>
              <a:t> </a:t>
            </a:r>
            <a:r>
              <a:rPr lang="tr-TR" sz="2000" dirty="0" err="1">
                <a:solidFill>
                  <a:schemeClr val="accent1"/>
                </a:solidFill>
              </a:rPr>
              <a:t>with</a:t>
            </a:r>
            <a:r>
              <a:rPr lang="tr-TR" sz="2000" dirty="0">
                <a:solidFill>
                  <a:schemeClr val="accent1"/>
                </a:solidFill>
              </a:rPr>
              <a:t> 29 </a:t>
            </a:r>
            <a:r>
              <a:rPr lang="tr-TR" sz="2000" dirty="0" err="1">
                <a:solidFill>
                  <a:schemeClr val="accent1"/>
                </a:solidFill>
              </a:rPr>
              <a:t>members</a:t>
            </a:r>
            <a:r>
              <a:rPr lang="tr-TR" sz="2000" dirty="0">
                <a:solidFill>
                  <a:schemeClr val="accent1"/>
                </a:solidFill>
              </a:rPr>
              <a:t>, 7 </a:t>
            </a:r>
            <a:r>
              <a:rPr lang="tr-TR" sz="2000" dirty="0" err="1">
                <a:solidFill>
                  <a:schemeClr val="accent1"/>
                </a:solidFill>
              </a:rPr>
              <a:t>members</a:t>
            </a:r>
            <a:r>
              <a:rPr lang="tr-TR" sz="2000" dirty="0">
                <a:solidFill>
                  <a:schemeClr val="accent1"/>
                </a:solidFill>
              </a:rPr>
              <a:t> </a:t>
            </a:r>
            <a:r>
              <a:rPr lang="tr-TR" sz="2000" dirty="0" err="1">
                <a:solidFill>
                  <a:schemeClr val="accent1"/>
                </a:solidFill>
              </a:rPr>
              <a:t>are</a:t>
            </a:r>
            <a:r>
              <a:rPr lang="tr-TR" sz="2000" dirty="0">
                <a:solidFill>
                  <a:schemeClr val="accent1"/>
                </a:solidFill>
              </a:rPr>
              <a:t> </a:t>
            </a:r>
            <a:r>
              <a:rPr lang="tr-TR" sz="2000" dirty="0" err="1">
                <a:solidFill>
                  <a:schemeClr val="accent1"/>
                </a:solidFill>
              </a:rPr>
              <a:t>employees</a:t>
            </a:r>
            <a:r>
              <a:rPr lang="tr-TR" sz="2000" dirty="0">
                <a:solidFill>
                  <a:schemeClr val="accent1"/>
                </a:solidFill>
              </a:rPr>
              <a:t> of Bucak </a:t>
            </a:r>
            <a:r>
              <a:rPr lang="tr-TR" sz="2000" dirty="0" err="1">
                <a:solidFill>
                  <a:schemeClr val="accent1"/>
                </a:solidFill>
              </a:rPr>
              <a:t>Forestry</a:t>
            </a:r>
            <a:r>
              <a:rPr lang="tr-TR" sz="2000" dirty="0">
                <a:solidFill>
                  <a:schemeClr val="accent1"/>
                </a:solidFill>
              </a:rPr>
              <a:t> Management </a:t>
            </a:r>
            <a:r>
              <a:rPr lang="tr-TR" sz="2000" dirty="0" err="1">
                <a:solidFill>
                  <a:schemeClr val="accent1"/>
                </a:solidFill>
              </a:rPr>
              <a:t>Directorate</a:t>
            </a:r>
            <a:r>
              <a:rPr lang="tr-TR" sz="2000" dirty="0">
                <a:solidFill>
                  <a:schemeClr val="accent1"/>
                </a:solidFill>
              </a:rPr>
              <a:t> </a:t>
            </a:r>
            <a:r>
              <a:rPr lang="tr-TR" sz="2000" dirty="0" err="1">
                <a:solidFill>
                  <a:schemeClr val="accent1"/>
                </a:solidFill>
              </a:rPr>
              <a:t>and</a:t>
            </a:r>
            <a:r>
              <a:rPr lang="tr-TR" sz="2000" dirty="0">
                <a:solidFill>
                  <a:schemeClr val="accent1"/>
                </a:solidFill>
              </a:rPr>
              <a:t> Bucak </a:t>
            </a:r>
            <a:r>
              <a:rPr lang="tr-TR" sz="2000" dirty="0" err="1">
                <a:solidFill>
                  <a:schemeClr val="accent1"/>
                </a:solidFill>
              </a:rPr>
              <a:t>Agriculture</a:t>
            </a:r>
            <a:r>
              <a:rPr lang="tr-TR" sz="2000" dirty="0">
                <a:solidFill>
                  <a:schemeClr val="accent1"/>
                </a:solidFill>
              </a:rPr>
              <a:t> </a:t>
            </a:r>
            <a:r>
              <a:rPr lang="tr-TR" sz="2000" dirty="0" err="1">
                <a:solidFill>
                  <a:schemeClr val="accent1"/>
                </a:solidFill>
              </a:rPr>
              <a:t>District</a:t>
            </a:r>
            <a:r>
              <a:rPr lang="tr-TR" sz="2000" dirty="0">
                <a:solidFill>
                  <a:schemeClr val="accent1"/>
                </a:solidFill>
              </a:rPr>
              <a:t> </a:t>
            </a:r>
            <a:r>
              <a:rPr lang="tr-TR" sz="2000" dirty="0" err="1">
                <a:solidFill>
                  <a:schemeClr val="accent1"/>
                </a:solidFill>
              </a:rPr>
              <a:t>Directorate</a:t>
            </a:r>
            <a:r>
              <a:rPr lang="tr-TR" sz="2000" dirty="0">
                <a:solidFill>
                  <a:schemeClr val="accent1"/>
                </a:solidFill>
              </a:rPr>
              <a:t>, </a:t>
            </a:r>
            <a:r>
              <a:rPr lang="tr-TR" sz="2000" dirty="0" err="1">
                <a:solidFill>
                  <a:schemeClr val="accent1"/>
                </a:solidFill>
              </a:rPr>
              <a:t>while</a:t>
            </a:r>
            <a:r>
              <a:rPr lang="tr-TR" sz="2000" dirty="0">
                <a:solidFill>
                  <a:schemeClr val="accent1"/>
                </a:solidFill>
              </a:rPr>
              <a:t> </a:t>
            </a:r>
            <a:r>
              <a:rPr lang="tr-TR" sz="2000" dirty="0" err="1">
                <a:solidFill>
                  <a:schemeClr val="accent1"/>
                </a:solidFill>
              </a:rPr>
              <a:t>the</a:t>
            </a:r>
            <a:r>
              <a:rPr lang="tr-TR" sz="2000" dirty="0">
                <a:solidFill>
                  <a:schemeClr val="accent1"/>
                </a:solidFill>
              </a:rPr>
              <a:t> </a:t>
            </a:r>
            <a:r>
              <a:rPr lang="tr-TR" sz="2000" dirty="0" err="1">
                <a:solidFill>
                  <a:schemeClr val="accent1"/>
                </a:solidFill>
              </a:rPr>
              <a:t>other</a:t>
            </a:r>
            <a:r>
              <a:rPr lang="tr-TR" sz="2000" dirty="0">
                <a:solidFill>
                  <a:schemeClr val="accent1"/>
                </a:solidFill>
              </a:rPr>
              <a:t> 22 </a:t>
            </a:r>
            <a:r>
              <a:rPr lang="tr-TR" sz="2000" dirty="0" err="1">
                <a:solidFill>
                  <a:schemeClr val="accent1"/>
                </a:solidFill>
              </a:rPr>
              <a:t>members</a:t>
            </a:r>
            <a:r>
              <a:rPr lang="tr-TR" sz="2000" dirty="0">
                <a:solidFill>
                  <a:schemeClr val="accent1"/>
                </a:solidFill>
              </a:rPr>
              <a:t> </a:t>
            </a:r>
            <a:r>
              <a:rPr lang="tr-TR" sz="2000" dirty="0" err="1">
                <a:solidFill>
                  <a:schemeClr val="accent1"/>
                </a:solidFill>
              </a:rPr>
              <a:t>are</a:t>
            </a:r>
            <a:r>
              <a:rPr lang="tr-TR" sz="2000" dirty="0">
                <a:solidFill>
                  <a:schemeClr val="accent1"/>
                </a:solidFill>
              </a:rPr>
              <a:t> </a:t>
            </a:r>
            <a:r>
              <a:rPr lang="tr-TR" sz="2000" dirty="0" err="1">
                <a:solidFill>
                  <a:schemeClr val="accent1"/>
                </a:solidFill>
              </a:rPr>
              <a:t>businessmen</a:t>
            </a:r>
            <a:r>
              <a:rPr lang="tr-TR" sz="2000" dirty="0">
                <a:solidFill>
                  <a:schemeClr val="accent1"/>
                </a:solidFill>
              </a:rPr>
              <a:t>, </a:t>
            </a:r>
            <a:r>
              <a:rPr lang="tr-TR" sz="2000" dirty="0" err="1">
                <a:solidFill>
                  <a:schemeClr val="accent1"/>
                </a:solidFill>
              </a:rPr>
              <a:t>engineers</a:t>
            </a:r>
            <a:r>
              <a:rPr lang="tr-TR" sz="2000" dirty="0">
                <a:solidFill>
                  <a:schemeClr val="accent1"/>
                </a:solidFill>
              </a:rPr>
              <a:t>, </a:t>
            </a:r>
            <a:r>
              <a:rPr lang="tr-TR" sz="2000" dirty="0" err="1">
                <a:solidFill>
                  <a:schemeClr val="accent1"/>
                </a:solidFill>
              </a:rPr>
              <a:t>tradesmen</a:t>
            </a:r>
            <a:r>
              <a:rPr lang="tr-TR" sz="2000" dirty="0">
                <a:solidFill>
                  <a:schemeClr val="accent1"/>
                </a:solidFill>
              </a:rPr>
              <a:t>, </a:t>
            </a:r>
            <a:r>
              <a:rPr lang="tr-TR" sz="2000" dirty="0" err="1">
                <a:solidFill>
                  <a:schemeClr val="accent1"/>
                </a:solidFill>
              </a:rPr>
              <a:t>headman</a:t>
            </a:r>
            <a:r>
              <a:rPr lang="tr-TR" sz="2000" dirty="0">
                <a:solidFill>
                  <a:schemeClr val="accent1"/>
                </a:solidFill>
              </a:rPr>
              <a:t> </a:t>
            </a:r>
            <a:r>
              <a:rPr lang="tr-TR" sz="2000" dirty="0" err="1">
                <a:solidFill>
                  <a:schemeClr val="accent1"/>
                </a:solidFill>
              </a:rPr>
              <a:t>and</a:t>
            </a:r>
            <a:r>
              <a:rPr lang="tr-TR" sz="2000" dirty="0">
                <a:solidFill>
                  <a:schemeClr val="accent1"/>
                </a:solidFill>
              </a:rPr>
              <a:t> </a:t>
            </a:r>
            <a:r>
              <a:rPr lang="tr-TR" sz="2000" dirty="0" err="1">
                <a:solidFill>
                  <a:schemeClr val="accent1"/>
                </a:solidFill>
              </a:rPr>
              <a:t>cooperative</a:t>
            </a:r>
            <a:r>
              <a:rPr lang="tr-TR" sz="2000" dirty="0">
                <a:solidFill>
                  <a:schemeClr val="accent1"/>
                </a:solidFill>
              </a:rPr>
              <a:t> </a:t>
            </a:r>
            <a:r>
              <a:rPr lang="tr-TR" sz="2000" dirty="0" err="1">
                <a:solidFill>
                  <a:schemeClr val="accent1"/>
                </a:solidFill>
              </a:rPr>
              <a:t>presidents</a:t>
            </a:r>
            <a:r>
              <a:rPr lang="tr-TR" sz="2000" dirty="0">
                <a:solidFill>
                  <a:schemeClr val="accent1"/>
                </a:solidFill>
              </a:rPr>
              <a:t>. </a:t>
            </a:r>
            <a:r>
              <a:rPr lang="tr-TR" sz="2000" dirty="0" err="1">
                <a:solidFill>
                  <a:schemeClr val="accent1"/>
                </a:solidFill>
              </a:rPr>
              <a:t>There</a:t>
            </a:r>
            <a:r>
              <a:rPr lang="tr-TR" sz="2000" dirty="0">
                <a:solidFill>
                  <a:schemeClr val="accent1"/>
                </a:solidFill>
              </a:rPr>
              <a:t> </a:t>
            </a:r>
            <a:r>
              <a:rPr lang="tr-TR" sz="2000" dirty="0" err="1">
                <a:solidFill>
                  <a:schemeClr val="accent1"/>
                </a:solidFill>
              </a:rPr>
              <a:t>was</a:t>
            </a:r>
            <a:r>
              <a:rPr lang="tr-TR" sz="2000" dirty="0">
                <a:solidFill>
                  <a:schemeClr val="accent1"/>
                </a:solidFill>
              </a:rPr>
              <a:t> </a:t>
            </a:r>
            <a:r>
              <a:rPr lang="tr-TR" sz="2000" dirty="0" err="1">
                <a:solidFill>
                  <a:schemeClr val="accent1"/>
                </a:solidFill>
              </a:rPr>
              <a:t>no</a:t>
            </a:r>
            <a:r>
              <a:rPr lang="tr-TR" sz="2000" dirty="0">
                <a:solidFill>
                  <a:schemeClr val="accent1"/>
                </a:solidFill>
              </a:rPr>
              <a:t> </a:t>
            </a:r>
            <a:r>
              <a:rPr lang="tr-TR" sz="2000" dirty="0" err="1">
                <a:solidFill>
                  <a:schemeClr val="accent1"/>
                </a:solidFill>
              </a:rPr>
              <a:t>increase</a:t>
            </a:r>
            <a:r>
              <a:rPr lang="tr-TR" sz="2000" dirty="0">
                <a:solidFill>
                  <a:schemeClr val="accent1"/>
                </a:solidFill>
              </a:rPr>
              <a:t> in </a:t>
            </a:r>
            <a:r>
              <a:rPr lang="tr-TR" sz="2000" dirty="0" err="1">
                <a:solidFill>
                  <a:schemeClr val="accent1"/>
                </a:solidFill>
              </a:rPr>
              <a:t>the</a:t>
            </a:r>
            <a:r>
              <a:rPr lang="tr-TR" sz="2000" dirty="0">
                <a:solidFill>
                  <a:schemeClr val="accent1"/>
                </a:solidFill>
              </a:rPr>
              <a:t> </a:t>
            </a:r>
            <a:r>
              <a:rPr lang="tr-TR" sz="2000" dirty="0" err="1">
                <a:solidFill>
                  <a:schemeClr val="accent1"/>
                </a:solidFill>
              </a:rPr>
              <a:t>number</a:t>
            </a:r>
            <a:r>
              <a:rPr lang="tr-TR" sz="2000" dirty="0">
                <a:solidFill>
                  <a:schemeClr val="accent1"/>
                </a:solidFill>
              </a:rPr>
              <a:t> of </a:t>
            </a:r>
            <a:r>
              <a:rPr lang="tr-TR" sz="2000" dirty="0" err="1">
                <a:solidFill>
                  <a:schemeClr val="accent1"/>
                </a:solidFill>
              </a:rPr>
              <a:t>registered</a:t>
            </a:r>
            <a:r>
              <a:rPr lang="tr-TR" sz="2000" dirty="0">
                <a:solidFill>
                  <a:schemeClr val="accent1"/>
                </a:solidFill>
              </a:rPr>
              <a:t> </a:t>
            </a:r>
            <a:r>
              <a:rPr lang="tr-TR" sz="2000" dirty="0" err="1">
                <a:solidFill>
                  <a:schemeClr val="accent1"/>
                </a:solidFill>
              </a:rPr>
              <a:t>members</a:t>
            </a:r>
            <a:r>
              <a:rPr lang="tr-TR" sz="2000" dirty="0">
                <a:solidFill>
                  <a:schemeClr val="accent1"/>
                </a:solidFill>
              </a:rPr>
              <a:t> of </a:t>
            </a:r>
            <a:r>
              <a:rPr lang="tr-TR" sz="2000" dirty="0" err="1">
                <a:solidFill>
                  <a:schemeClr val="accent1"/>
                </a:solidFill>
              </a:rPr>
              <a:t>the</a:t>
            </a:r>
            <a:r>
              <a:rPr lang="tr-TR" sz="2000" dirty="0">
                <a:solidFill>
                  <a:schemeClr val="accent1"/>
                </a:solidFill>
              </a:rPr>
              <a:t> </a:t>
            </a:r>
            <a:r>
              <a:rPr lang="tr-TR" sz="2000" dirty="0" err="1">
                <a:solidFill>
                  <a:schemeClr val="accent1"/>
                </a:solidFill>
              </a:rPr>
              <a:t>association</a:t>
            </a:r>
            <a:r>
              <a:rPr lang="tr-TR" sz="2000" dirty="0">
                <a:solidFill>
                  <a:schemeClr val="accent1"/>
                </a:solidFill>
              </a:rPr>
              <a:t>. </a:t>
            </a:r>
            <a:r>
              <a:rPr lang="tr-TR" sz="2000" dirty="0" err="1">
                <a:solidFill>
                  <a:schemeClr val="accent1"/>
                </a:solidFill>
              </a:rPr>
              <a:t>The</a:t>
            </a:r>
            <a:r>
              <a:rPr lang="tr-TR" sz="2000" dirty="0">
                <a:solidFill>
                  <a:schemeClr val="accent1"/>
                </a:solidFill>
              </a:rPr>
              <a:t> </a:t>
            </a:r>
            <a:r>
              <a:rPr lang="tr-TR" sz="2000" dirty="0" err="1">
                <a:solidFill>
                  <a:schemeClr val="accent1"/>
                </a:solidFill>
              </a:rPr>
              <a:t>interest</a:t>
            </a:r>
            <a:r>
              <a:rPr lang="tr-TR" sz="2000" dirty="0">
                <a:solidFill>
                  <a:schemeClr val="accent1"/>
                </a:solidFill>
              </a:rPr>
              <a:t> of Model </a:t>
            </a:r>
            <a:r>
              <a:rPr lang="tr-TR" sz="2000" dirty="0" err="1">
                <a:solidFill>
                  <a:schemeClr val="accent1"/>
                </a:solidFill>
              </a:rPr>
              <a:t>Forest</a:t>
            </a:r>
            <a:r>
              <a:rPr lang="tr-TR" sz="2000" dirty="0">
                <a:solidFill>
                  <a:schemeClr val="accent1"/>
                </a:solidFill>
              </a:rPr>
              <a:t> </a:t>
            </a:r>
            <a:r>
              <a:rPr lang="tr-TR" sz="2000" dirty="0" err="1">
                <a:solidFill>
                  <a:schemeClr val="accent1"/>
                </a:solidFill>
              </a:rPr>
              <a:t>stakeholders</a:t>
            </a:r>
            <a:r>
              <a:rPr lang="tr-TR" sz="2000" dirty="0">
                <a:solidFill>
                  <a:schemeClr val="accent1"/>
                </a:solidFill>
              </a:rPr>
              <a:t> has </a:t>
            </a:r>
            <a:r>
              <a:rPr lang="tr-TR" sz="2000" dirty="0" err="1">
                <a:solidFill>
                  <a:schemeClr val="accent1"/>
                </a:solidFill>
              </a:rPr>
              <a:t>gradually</a:t>
            </a:r>
            <a:r>
              <a:rPr lang="tr-TR" sz="2000" dirty="0">
                <a:solidFill>
                  <a:schemeClr val="accent1"/>
                </a:solidFill>
              </a:rPr>
              <a:t> </a:t>
            </a:r>
            <a:r>
              <a:rPr lang="tr-TR" sz="2000" dirty="0" err="1">
                <a:solidFill>
                  <a:schemeClr val="accent1"/>
                </a:solidFill>
              </a:rPr>
              <a:t>decreased</a:t>
            </a:r>
            <a:r>
              <a:rPr lang="tr-TR" sz="2000" dirty="0">
                <a:solidFill>
                  <a:schemeClr val="accent1"/>
                </a:solidFill>
              </a:rPr>
              <a:t> </a:t>
            </a:r>
            <a:r>
              <a:rPr lang="tr-TR" sz="2000" dirty="0" err="1">
                <a:solidFill>
                  <a:schemeClr val="accent1"/>
                </a:solidFill>
              </a:rPr>
              <a:t>with</a:t>
            </a:r>
            <a:r>
              <a:rPr lang="tr-TR" sz="2000" dirty="0">
                <a:solidFill>
                  <a:schemeClr val="accent1"/>
                </a:solidFill>
              </a:rPr>
              <a:t> </a:t>
            </a:r>
            <a:r>
              <a:rPr lang="tr-TR" sz="2000" dirty="0" err="1">
                <a:solidFill>
                  <a:schemeClr val="accent1"/>
                </a:solidFill>
              </a:rPr>
              <a:t>each</a:t>
            </a:r>
            <a:r>
              <a:rPr lang="tr-TR" sz="2000" dirty="0">
                <a:solidFill>
                  <a:schemeClr val="accent1"/>
                </a:solidFill>
              </a:rPr>
              <a:t> </a:t>
            </a:r>
            <a:r>
              <a:rPr lang="tr-TR" sz="2000" dirty="0" err="1">
                <a:solidFill>
                  <a:schemeClr val="accent1"/>
                </a:solidFill>
              </a:rPr>
              <a:t>passing</a:t>
            </a:r>
            <a:r>
              <a:rPr lang="tr-TR" sz="2000" dirty="0">
                <a:solidFill>
                  <a:schemeClr val="accent1"/>
                </a:solidFill>
              </a:rPr>
              <a:t> </a:t>
            </a:r>
            <a:r>
              <a:rPr lang="tr-TR" sz="2000" dirty="0" err="1">
                <a:solidFill>
                  <a:schemeClr val="accent1"/>
                </a:solidFill>
              </a:rPr>
              <a:t>year</a:t>
            </a:r>
            <a:r>
              <a:rPr lang="tr-TR" sz="2000" dirty="0">
                <a:solidFill>
                  <a:schemeClr val="accent1"/>
                </a:solidFill>
              </a:rPr>
              <a:t>. Bucak Model </a:t>
            </a:r>
            <a:r>
              <a:rPr lang="tr-TR" sz="2000" dirty="0" err="1">
                <a:solidFill>
                  <a:schemeClr val="accent1"/>
                </a:solidFill>
              </a:rPr>
              <a:t>Forestry</a:t>
            </a:r>
            <a:r>
              <a:rPr lang="tr-TR" sz="2000" dirty="0">
                <a:solidFill>
                  <a:schemeClr val="accent1"/>
                </a:solidFill>
              </a:rPr>
              <a:t> </a:t>
            </a:r>
            <a:r>
              <a:rPr lang="tr-TR" sz="2000" dirty="0" err="1">
                <a:solidFill>
                  <a:schemeClr val="accent1"/>
                </a:solidFill>
              </a:rPr>
              <a:t>Association</a:t>
            </a:r>
            <a:r>
              <a:rPr lang="tr-TR" sz="2000" dirty="0">
                <a:solidFill>
                  <a:schemeClr val="accent1"/>
                </a:solidFill>
              </a:rPr>
              <a:t> </a:t>
            </a:r>
            <a:r>
              <a:rPr lang="tr-TR" sz="2000" dirty="0" err="1">
                <a:solidFill>
                  <a:schemeClr val="accent1"/>
                </a:solidFill>
              </a:rPr>
              <a:t>was</a:t>
            </a:r>
            <a:r>
              <a:rPr lang="tr-TR" sz="2000" dirty="0">
                <a:solidFill>
                  <a:schemeClr val="accent1"/>
                </a:solidFill>
              </a:rPr>
              <a:t> </a:t>
            </a:r>
            <a:r>
              <a:rPr lang="tr-TR" sz="2000" dirty="0" err="1">
                <a:solidFill>
                  <a:schemeClr val="accent1"/>
                </a:solidFill>
              </a:rPr>
              <a:t>closed</a:t>
            </a:r>
            <a:r>
              <a:rPr lang="tr-TR" sz="2000" dirty="0">
                <a:solidFill>
                  <a:schemeClr val="accent1"/>
                </a:solidFill>
              </a:rPr>
              <a:t> </a:t>
            </a:r>
            <a:r>
              <a:rPr lang="tr-TR" sz="2000" dirty="0" err="1">
                <a:solidFill>
                  <a:schemeClr val="accent1"/>
                </a:solidFill>
              </a:rPr>
              <a:t>with</a:t>
            </a:r>
            <a:r>
              <a:rPr lang="tr-TR" sz="2000" dirty="0">
                <a:solidFill>
                  <a:schemeClr val="accent1"/>
                </a:solidFill>
              </a:rPr>
              <a:t> </a:t>
            </a:r>
            <a:r>
              <a:rPr lang="tr-TR" sz="2000" dirty="0" err="1">
                <a:solidFill>
                  <a:schemeClr val="accent1"/>
                </a:solidFill>
              </a:rPr>
              <a:t>the</a:t>
            </a:r>
            <a:r>
              <a:rPr lang="tr-TR" sz="2000" dirty="0">
                <a:solidFill>
                  <a:schemeClr val="accent1"/>
                </a:solidFill>
              </a:rPr>
              <a:t> </a:t>
            </a:r>
            <a:r>
              <a:rPr lang="tr-TR" sz="2000" dirty="0" err="1">
                <a:solidFill>
                  <a:schemeClr val="accent1"/>
                </a:solidFill>
              </a:rPr>
              <a:t>approval</a:t>
            </a:r>
            <a:r>
              <a:rPr lang="tr-TR" sz="2000" dirty="0">
                <a:solidFill>
                  <a:schemeClr val="accent1"/>
                </a:solidFill>
              </a:rPr>
              <a:t> of Burdur </a:t>
            </a:r>
            <a:r>
              <a:rPr lang="tr-TR" sz="2000" dirty="0" err="1">
                <a:solidFill>
                  <a:schemeClr val="accent1"/>
                </a:solidFill>
              </a:rPr>
              <a:t>Governorship</a:t>
            </a:r>
            <a:r>
              <a:rPr lang="tr-TR" sz="2000" dirty="0">
                <a:solidFill>
                  <a:schemeClr val="accent1"/>
                </a:solidFill>
              </a:rPr>
              <a:t> </a:t>
            </a:r>
            <a:r>
              <a:rPr lang="tr-TR" sz="2000" dirty="0" err="1">
                <a:solidFill>
                  <a:schemeClr val="accent1"/>
                </a:solidFill>
              </a:rPr>
              <a:t>Provincial</a:t>
            </a:r>
            <a:r>
              <a:rPr lang="tr-TR" sz="2000" dirty="0">
                <a:solidFill>
                  <a:schemeClr val="accent1"/>
                </a:solidFill>
              </a:rPr>
              <a:t> </a:t>
            </a:r>
            <a:r>
              <a:rPr lang="tr-TR" sz="2000" dirty="0" err="1">
                <a:solidFill>
                  <a:schemeClr val="accent1"/>
                </a:solidFill>
              </a:rPr>
              <a:t>Directorate</a:t>
            </a:r>
            <a:r>
              <a:rPr lang="tr-TR" sz="2000" dirty="0">
                <a:solidFill>
                  <a:schemeClr val="accent1"/>
                </a:solidFill>
              </a:rPr>
              <a:t> of </a:t>
            </a:r>
            <a:r>
              <a:rPr lang="tr-TR" sz="2000" dirty="0" err="1">
                <a:solidFill>
                  <a:schemeClr val="accent1"/>
                </a:solidFill>
              </a:rPr>
              <a:t>Associations</a:t>
            </a:r>
            <a:r>
              <a:rPr lang="tr-TR" sz="2000" dirty="0">
                <a:solidFill>
                  <a:schemeClr val="accent1"/>
                </a:solidFill>
              </a:rPr>
              <a:t>, </a:t>
            </a:r>
            <a:r>
              <a:rPr lang="tr-TR" sz="2000" dirty="0" err="1">
                <a:solidFill>
                  <a:schemeClr val="accent1"/>
                </a:solidFill>
              </a:rPr>
              <a:t>dated</a:t>
            </a:r>
            <a:r>
              <a:rPr lang="tr-TR" sz="2000" dirty="0">
                <a:solidFill>
                  <a:schemeClr val="accent1"/>
                </a:solidFill>
              </a:rPr>
              <a:t> 03.08.2018 </a:t>
            </a:r>
            <a:r>
              <a:rPr lang="tr-TR" sz="2000" dirty="0" err="1">
                <a:solidFill>
                  <a:schemeClr val="accent1"/>
                </a:solidFill>
              </a:rPr>
              <a:t>and</a:t>
            </a:r>
            <a:r>
              <a:rPr lang="tr-TR" sz="2000" dirty="0">
                <a:solidFill>
                  <a:schemeClr val="accent1"/>
                </a:solidFill>
              </a:rPr>
              <a:t> </a:t>
            </a:r>
            <a:r>
              <a:rPr lang="tr-TR" sz="2000" dirty="0" err="1">
                <a:solidFill>
                  <a:schemeClr val="accent1"/>
                </a:solidFill>
              </a:rPr>
              <a:t>numbered</a:t>
            </a:r>
            <a:r>
              <a:rPr lang="tr-TR" sz="2000" dirty="0">
                <a:solidFill>
                  <a:schemeClr val="accent1"/>
                </a:solidFill>
              </a:rPr>
              <a:t> 6813.</a:t>
            </a:r>
            <a:endParaRPr lang="tr-TR" sz="1400" dirty="0">
              <a:solidFill>
                <a:schemeClr val="accent1"/>
              </a:solidFill>
            </a:endParaRPr>
          </a:p>
        </p:txBody>
      </p:sp>
    </p:spTree>
    <p:extLst>
      <p:ext uri="{BB962C8B-B14F-4D97-AF65-F5344CB8AC3E}">
        <p14:creationId xmlns:p14="http://schemas.microsoft.com/office/powerpoint/2010/main" val="1306425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365AF8F-3A49-4FC3-96FF-23E3DB351509}"/>
              </a:ext>
            </a:extLst>
          </p:cNvPr>
          <p:cNvSpPr>
            <a:spLocks noGrp="1"/>
          </p:cNvSpPr>
          <p:nvPr>
            <p:ph type="title"/>
          </p:nvPr>
        </p:nvSpPr>
        <p:spPr>
          <a:xfrm>
            <a:off x="630936" y="365125"/>
            <a:ext cx="10881360" cy="1325563"/>
          </a:xfrm>
        </p:spPr>
        <p:txBody>
          <a:bodyPr>
            <a:noAutofit/>
          </a:bodyPr>
          <a:lstStyle/>
          <a:p>
            <a:r>
              <a:rPr lang="tr-TR" sz="3600" b="1" dirty="0"/>
              <a:t>Bucak Model Ormanı 2014-2018 Stratejik Plan Sonuçları</a:t>
            </a:r>
            <a:br>
              <a:rPr lang="tr-TR" sz="3600" dirty="0"/>
            </a:br>
            <a:r>
              <a:rPr lang="tr-TR" sz="3600" b="1" dirty="0">
                <a:solidFill>
                  <a:schemeClr val="accent1"/>
                </a:solidFill>
              </a:rPr>
              <a:t>Bucak Model </a:t>
            </a:r>
            <a:r>
              <a:rPr lang="tr-TR" sz="3600" b="1" dirty="0" err="1">
                <a:solidFill>
                  <a:schemeClr val="accent1"/>
                </a:solidFill>
              </a:rPr>
              <a:t>Forest’s</a:t>
            </a:r>
            <a:r>
              <a:rPr lang="tr-TR" sz="3600" b="1" dirty="0">
                <a:solidFill>
                  <a:schemeClr val="accent1"/>
                </a:solidFill>
              </a:rPr>
              <a:t> Strategic </a:t>
            </a:r>
            <a:r>
              <a:rPr lang="tr-TR" sz="3600" b="1" dirty="0" err="1">
                <a:solidFill>
                  <a:schemeClr val="accent1"/>
                </a:solidFill>
              </a:rPr>
              <a:t>Plan’s</a:t>
            </a:r>
            <a:r>
              <a:rPr lang="tr-TR" sz="3600" b="1" dirty="0">
                <a:solidFill>
                  <a:schemeClr val="accent1"/>
                </a:solidFill>
              </a:rPr>
              <a:t> </a:t>
            </a:r>
            <a:r>
              <a:rPr lang="tr-TR" sz="3600" b="1" dirty="0" err="1">
                <a:solidFill>
                  <a:schemeClr val="accent1"/>
                </a:solidFill>
              </a:rPr>
              <a:t>Results</a:t>
            </a:r>
            <a:r>
              <a:rPr lang="tr-TR" sz="3600" b="1" dirty="0">
                <a:solidFill>
                  <a:schemeClr val="accent1"/>
                </a:solidFill>
              </a:rPr>
              <a:t> </a:t>
            </a:r>
            <a:r>
              <a:rPr lang="tr-TR" sz="3600" b="1" dirty="0" err="1">
                <a:solidFill>
                  <a:schemeClr val="accent1"/>
                </a:solidFill>
              </a:rPr>
              <a:t>for</a:t>
            </a:r>
            <a:r>
              <a:rPr lang="tr-TR" sz="3600" b="1" dirty="0">
                <a:solidFill>
                  <a:schemeClr val="accent1"/>
                </a:solidFill>
              </a:rPr>
              <a:t> 2014-2018</a:t>
            </a:r>
          </a:p>
        </p:txBody>
      </p:sp>
      <p:sp>
        <p:nvSpPr>
          <p:cNvPr id="3" name="İçerik Yer Tutucusu 2">
            <a:extLst>
              <a:ext uri="{FF2B5EF4-FFF2-40B4-BE49-F238E27FC236}">
                <a16:creationId xmlns:a16="http://schemas.microsoft.com/office/drawing/2014/main" id="{F7C9DABF-9A95-4754-9BC6-051340859B77}"/>
              </a:ext>
            </a:extLst>
          </p:cNvPr>
          <p:cNvSpPr>
            <a:spLocks noGrp="1"/>
          </p:cNvSpPr>
          <p:nvPr>
            <p:ph idx="1"/>
          </p:nvPr>
        </p:nvSpPr>
        <p:spPr>
          <a:xfrm>
            <a:off x="838200" y="1690688"/>
            <a:ext cx="10515600" cy="4264279"/>
          </a:xfrm>
        </p:spPr>
        <p:txBody>
          <a:bodyPr numCol="2">
            <a:normAutofit fontScale="70000" lnSpcReduction="20000"/>
          </a:bodyPr>
          <a:lstStyle/>
          <a:p>
            <a:pPr algn="just"/>
            <a:r>
              <a:rPr lang="tr-TR" sz="3800" dirty="0"/>
              <a:t>Bucak Model Ormanı Stratejik Planında yer alan önceliklere bağlı hedeflerin gerçekleşme noktasında organizasyon her zaman Bucak Orman İşletme Müdürlüğünce yapılmıştır. Model Ormanda yönetişim anlayışı içinde olması gereken diğer paydaşlar ile Bucak Model Orman Derneğinin etkili ve sürekli bir katkısı olmamıştır.</a:t>
            </a:r>
          </a:p>
          <a:p>
            <a:pPr algn="just"/>
            <a:endParaRPr lang="tr-TR" sz="3800" dirty="0"/>
          </a:p>
          <a:p>
            <a:pPr algn="just"/>
            <a:endParaRPr lang="tr-TR" sz="3800" dirty="0"/>
          </a:p>
          <a:p>
            <a:pPr marL="0" indent="0" algn="just">
              <a:buNone/>
            </a:pPr>
            <a:endParaRPr lang="tr-TR" sz="3800" dirty="0"/>
          </a:p>
          <a:p>
            <a:pPr indent="-136525" algn="just"/>
            <a:r>
              <a:rPr lang="tr-TR" sz="3800" dirty="0">
                <a:solidFill>
                  <a:schemeClr val="accent1"/>
                </a:solidFill>
              </a:rPr>
              <a:t>Bucak Model </a:t>
            </a:r>
            <a:r>
              <a:rPr lang="tr-TR" sz="3800" dirty="0" err="1">
                <a:solidFill>
                  <a:schemeClr val="accent1"/>
                </a:solidFill>
              </a:rPr>
              <a:t>Forest</a:t>
            </a:r>
            <a:r>
              <a:rPr lang="tr-TR" sz="3800" dirty="0">
                <a:solidFill>
                  <a:schemeClr val="accent1"/>
                </a:solidFill>
              </a:rPr>
              <a:t> Strategic Plan has </a:t>
            </a:r>
            <a:r>
              <a:rPr lang="tr-TR" sz="3800" dirty="0" err="1">
                <a:solidFill>
                  <a:schemeClr val="accent1"/>
                </a:solidFill>
              </a:rPr>
              <a:t>always</a:t>
            </a:r>
            <a:r>
              <a:rPr lang="tr-TR" sz="3800" dirty="0">
                <a:solidFill>
                  <a:schemeClr val="accent1"/>
                </a:solidFill>
              </a:rPr>
              <a:t> </a:t>
            </a:r>
            <a:r>
              <a:rPr lang="tr-TR" sz="3800" dirty="0" err="1">
                <a:solidFill>
                  <a:schemeClr val="accent1"/>
                </a:solidFill>
              </a:rPr>
              <a:t>been</a:t>
            </a:r>
            <a:r>
              <a:rPr lang="tr-TR" sz="3800" dirty="0">
                <a:solidFill>
                  <a:schemeClr val="accent1"/>
                </a:solidFill>
              </a:rPr>
              <a:t> </a:t>
            </a:r>
            <a:r>
              <a:rPr lang="tr-TR" sz="3800" dirty="0" err="1">
                <a:solidFill>
                  <a:schemeClr val="accent1"/>
                </a:solidFill>
              </a:rPr>
              <a:t>organized</a:t>
            </a:r>
            <a:r>
              <a:rPr lang="tr-TR" sz="3800" dirty="0">
                <a:solidFill>
                  <a:schemeClr val="accent1"/>
                </a:solidFill>
              </a:rPr>
              <a:t> </a:t>
            </a:r>
            <a:r>
              <a:rPr lang="tr-TR" sz="3800" dirty="0" err="1">
                <a:solidFill>
                  <a:schemeClr val="accent1"/>
                </a:solidFill>
              </a:rPr>
              <a:t>by</a:t>
            </a:r>
            <a:r>
              <a:rPr lang="tr-TR" sz="3800" dirty="0">
                <a:solidFill>
                  <a:schemeClr val="accent1"/>
                </a:solidFill>
              </a:rPr>
              <a:t> </a:t>
            </a:r>
            <a:r>
              <a:rPr lang="tr-TR" sz="3800" dirty="0" err="1">
                <a:solidFill>
                  <a:schemeClr val="accent1"/>
                </a:solidFill>
              </a:rPr>
              <a:t>the</a:t>
            </a:r>
            <a:r>
              <a:rPr lang="tr-TR" sz="3800" dirty="0">
                <a:solidFill>
                  <a:schemeClr val="accent1"/>
                </a:solidFill>
              </a:rPr>
              <a:t> Bucak </a:t>
            </a:r>
            <a:r>
              <a:rPr lang="tr-TR" sz="3800" dirty="0" err="1">
                <a:solidFill>
                  <a:schemeClr val="accent1"/>
                </a:solidFill>
              </a:rPr>
              <a:t>Forestry</a:t>
            </a:r>
            <a:r>
              <a:rPr lang="tr-TR" sz="3800" dirty="0">
                <a:solidFill>
                  <a:schemeClr val="accent1"/>
                </a:solidFill>
              </a:rPr>
              <a:t> Management </a:t>
            </a:r>
            <a:r>
              <a:rPr lang="tr-TR" sz="3800" dirty="0" err="1">
                <a:solidFill>
                  <a:schemeClr val="accent1"/>
                </a:solidFill>
              </a:rPr>
              <a:t>Directorate</a:t>
            </a:r>
            <a:r>
              <a:rPr lang="tr-TR" sz="3800" dirty="0">
                <a:solidFill>
                  <a:schemeClr val="accent1"/>
                </a:solidFill>
              </a:rPr>
              <a:t> at </a:t>
            </a:r>
            <a:r>
              <a:rPr lang="tr-TR" sz="3800" dirty="0" err="1">
                <a:solidFill>
                  <a:schemeClr val="accent1"/>
                </a:solidFill>
              </a:rPr>
              <a:t>the</a:t>
            </a:r>
            <a:r>
              <a:rPr lang="tr-TR" sz="3800" dirty="0">
                <a:solidFill>
                  <a:schemeClr val="accent1"/>
                </a:solidFill>
              </a:rPr>
              <a:t> </a:t>
            </a:r>
            <a:r>
              <a:rPr lang="tr-TR" sz="3800" dirty="0" err="1">
                <a:solidFill>
                  <a:schemeClr val="accent1"/>
                </a:solidFill>
              </a:rPr>
              <a:t>point</a:t>
            </a:r>
            <a:r>
              <a:rPr lang="tr-TR" sz="3800" dirty="0">
                <a:solidFill>
                  <a:schemeClr val="accent1"/>
                </a:solidFill>
              </a:rPr>
              <a:t> of </a:t>
            </a:r>
            <a:r>
              <a:rPr lang="tr-TR" sz="3800" dirty="0" err="1">
                <a:solidFill>
                  <a:schemeClr val="accent1"/>
                </a:solidFill>
              </a:rPr>
              <a:t>realization</a:t>
            </a:r>
            <a:r>
              <a:rPr lang="tr-TR" sz="3800" dirty="0">
                <a:solidFill>
                  <a:schemeClr val="accent1"/>
                </a:solidFill>
              </a:rPr>
              <a:t> of </a:t>
            </a:r>
            <a:r>
              <a:rPr lang="tr-TR" sz="3800" dirty="0" err="1">
                <a:solidFill>
                  <a:schemeClr val="accent1"/>
                </a:solidFill>
              </a:rPr>
              <a:t>the</a:t>
            </a:r>
            <a:r>
              <a:rPr lang="tr-TR" sz="3800" dirty="0">
                <a:solidFill>
                  <a:schemeClr val="accent1"/>
                </a:solidFill>
              </a:rPr>
              <a:t> </a:t>
            </a:r>
            <a:r>
              <a:rPr lang="tr-TR" sz="3800" dirty="0" err="1">
                <a:solidFill>
                  <a:schemeClr val="accent1"/>
                </a:solidFill>
              </a:rPr>
              <a:t>objectives</a:t>
            </a:r>
            <a:r>
              <a:rPr lang="tr-TR" sz="3800" dirty="0">
                <a:solidFill>
                  <a:schemeClr val="accent1"/>
                </a:solidFill>
              </a:rPr>
              <a:t> </a:t>
            </a:r>
            <a:r>
              <a:rPr lang="tr-TR" sz="3800" dirty="0" err="1">
                <a:solidFill>
                  <a:schemeClr val="accent1"/>
                </a:solidFill>
              </a:rPr>
              <a:t>depending</a:t>
            </a:r>
            <a:r>
              <a:rPr lang="tr-TR" sz="3800" dirty="0">
                <a:solidFill>
                  <a:schemeClr val="accent1"/>
                </a:solidFill>
              </a:rPr>
              <a:t> on </a:t>
            </a:r>
            <a:r>
              <a:rPr lang="tr-TR" sz="3800" dirty="0" err="1">
                <a:solidFill>
                  <a:schemeClr val="accent1"/>
                </a:solidFill>
              </a:rPr>
              <a:t>the</a:t>
            </a:r>
            <a:r>
              <a:rPr lang="tr-TR" sz="3800" dirty="0">
                <a:solidFill>
                  <a:schemeClr val="accent1"/>
                </a:solidFill>
              </a:rPr>
              <a:t> </a:t>
            </a:r>
            <a:r>
              <a:rPr lang="tr-TR" sz="3800" dirty="0" err="1">
                <a:solidFill>
                  <a:schemeClr val="accent1"/>
                </a:solidFill>
              </a:rPr>
              <a:t>priorities</a:t>
            </a:r>
            <a:r>
              <a:rPr lang="tr-TR" sz="3800" dirty="0">
                <a:solidFill>
                  <a:schemeClr val="accent1"/>
                </a:solidFill>
              </a:rPr>
              <a:t>. </a:t>
            </a:r>
            <a:r>
              <a:rPr lang="tr-TR" sz="3800" dirty="0" err="1">
                <a:solidFill>
                  <a:schemeClr val="accent1"/>
                </a:solidFill>
              </a:rPr>
              <a:t>Other</a:t>
            </a:r>
            <a:r>
              <a:rPr lang="tr-TR" sz="3800" dirty="0">
                <a:solidFill>
                  <a:schemeClr val="accent1"/>
                </a:solidFill>
              </a:rPr>
              <a:t> </a:t>
            </a:r>
            <a:r>
              <a:rPr lang="tr-TR" sz="3800" dirty="0" err="1">
                <a:solidFill>
                  <a:schemeClr val="accent1"/>
                </a:solidFill>
              </a:rPr>
              <a:t>stakeholders</a:t>
            </a:r>
            <a:r>
              <a:rPr lang="tr-TR" sz="3800" dirty="0">
                <a:solidFill>
                  <a:schemeClr val="accent1"/>
                </a:solidFill>
              </a:rPr>
              <a:t> </a:t>
            </a:r>
            <a:r>
              <a:rPr lang="tr-TR" sz="3800" dirty="0" err="1">
                <a:solidFill>
                  <a:schemeClr val="accent1"/>
                </a:solidFill>
              </a:rPr>
              <a:t>who</a:t>
            </a:r>
            <a:r>
              <a:rPr lang="tr-TR" sz="3800" dirty="0">
                <a:solidFill>
                  <a:schemeClr val="accent1"/>
                </a:solidFill>
              </a:rPr>
              <a:t> </a:t>
            </a:r>
            <a:r>
              <a:rPr lang="tr-TR" sz="3800" dirty="0" err="1">
                <a:solidFill>
                  <a:schemeClr val="accent1"/>
                </a:solidFill>
              </a:rPr>
              <a:t>should</a:t>
            </a:r>
            <a:r>
              <a:rPr lang="tr-TR" sz="3800" dirty="0">
                <a:solidFill>
                  <a:schemeClr val="accent1"/>
                </a:solidFill>
              </a:rPr>
              <a:t> be in a </a:t>
            </a:r>
            <a:r>
              <a:rPr lang="tr-TR" sz="3800" dirty="0" err="1">
                <a:solidFill>
                  <a:schemeClr val="accent1"/>
                </a:solidFill>
              </a:rPr>
              <a:t>governance</a:t>
            </a:r>
            <a:r>
              <a:rPr lang="tr-TR" sz="3800" dirty="0">
                <a:solidFill>
                  <a:schemeClr val="accent1"/>
                </a:solidFill>
              </a:rPr>
              <a:t> </a:t>
            </a:r>
            <a:r>
              <a:rPr lang="tr-TR" sz="3800" dirty="0" err="1">
                <a:solidFill>
                  <a:schemeClr val="accent1"/>
                </a:solidFill>
              </a:rPr>
              <a:t>understanding</a:t>
            </a:r>
            <a:r>
              <a:rPr lang="tr-TR" sz="3800" dirty="0">
                <a:solidFill>
                  <a:schemeClr val="accent1"/>
                </a:solidFill>
              </a:rPr>
              <a:t> in Model </a:t>
            </a:r>
            <a:r>
              <a:rPr lang="tr-TR" sz="3800" dirty="0" err="1">
                <a:solidFill>
                  <a:schemeClr val="accent1"/>
                </a:solidFill>
              </a:rPr>
              <a:t>Forest</a:t>
            </a:r>
            <a:r>
              <a:rPr lang="tr-TR" sz="3800" dirty="0">
                <a:solidFill>
                  <a:schemeClr val="accent1"/>
                </a:solidFill>
              </a:rPr>
              <a:t> </a:t>
            </a:r>
            <a:r>
              <a:rPr lang="tr-TR" sz="3800" dirty="0" err="1">
                <a:solidFill>
                  <a:schemeClr val="accent1"/>
                </a:solidFill>
              </a:rPr>
              <a:t>and</a:t>
            </a:r>
            <a:r>
              <a:rPr lang="tr-TR" sz="3800" dirty="0">
                <a:solidFill>
                  <a:schemeClr val="accent1"/>
                </a:solidFill>
              </a:rPr>
              <a:t> Bucak Model </a:t>
            </a:r>
            <a:r>
              <a:rPr lang="tr-TR" sz="3800" dirty="0" err="1">
                <a:solidFill>
                  <a:schemeClr val="accent1"/>
                </a:solidFill>
              </a:rPr>
              <a:t>Forest</a:t>
            </a:r>
            <a:r>
              <a:rPr lang="tr-TR" sz="3800" dirty="0">
                <a:solidFill>
                  <a:schemeClr val="accent1"/>
                </a:solidFill>
              </a:rPr>
              <a:t> </a:t>
            </a:r>
            <a:r>
              <a:rPr lang="tr-TR" sz="3800" dirty="0" err="1">
                <a:solidFill>
                  <a:schemeClr val="accent1"/>
                </a:solidFill>
              </a:rPr>
              <a:t>Association</a:t>
            </a:r>
            <a:r>
              <a:rPr lang="tr-TR" sz="3800" dirty="0">
                <a:solidFill>
                  <a:schemeClr val="accent1"/>
                </a:solidFill>
              </a:rPr>
              <a:t> </a:t>
            </a:r>
            <a:r>
              <a:rPr lang="tr-TR" sz="3800" dirty="0" err="1">
                <a:solidFill>
                  <a:schemeClr val="accent1"/>
                </a:solidFill>
              </a:rPr>
              <a:t>did</a:t>
            </a:r>
            <a:r>
              <a:rPr lang="tr-TR" sz="3800" dirty="0">
                <a:solidFill>
                  <a:schemeClr val="accent1"/>
                </a:solidFill>
              </a:rPr>
              <a:t> not </a:t>
            </a:r>
            <a:r>
              <a:rPr lang="tr-TR" sz="3800" dirty="0" err="1">
                <a:solidFill>
                  <a:schemeClr val="accent1"/>
                </a:solidFill>
              </a:rPr>
              <a:t>have</a:t>
            </a:r>
            <a:r>
              <a:rPr lang="tr-TR" sz="3800" dirty="0">
                <a:solidFill>
                  <a:schemeClr val="accent1"/>
                </a:solidFill>
              </a:rPr>
              <a:t> an </a:t>
            </a:r>
            <a:r>
              <a:rPr lang="tr-TR" sz="3800" dirty="0" err="1">
                <a:solidFill>
                  <a:schemeClr val="accent1"/>
                </a:solidFill>
              </a:rPr>
              <a:t>effective</a:t>
            </a:r>
            <a:r>
              <a:rPr lang="tr-TR" sz="3800" dirty="0">
                <a:solidFill>
                  <a:schemeClr val="accent1"/>
                </a:solidFill>
              </a:rPr>
              <a:t> </a:t>
            </a:r>
            <a:r>
              <a:rPr lang="tr-TR" sz="3800" dirty="0" err="1">
                <a:solidFill>
                  <a:schemeClr val="accent1"/>
                </a:solidFill>
              </a:rPr>
              <a:t>and</a:t>
            </a:r>
            <a:r>
              <a:rPr lang="tr-TR" sz="3800" dirty="0">
                <a:solidFill>
                  <a:schemeClr val="accent1"/>
                </a:solidFill>
              </a:rPr>
              <a:t> </a:t>
            </a:r>
            <a:r>
              <a:rPr lang="tr-TR" sz="3800" dirty="0" err="1">
                <a:solidFill>
                  <a:schemeClr val="accent1"/>
                </a:solidFill>
              </a:rPr>
              <a:t>continuous</a:t>
            </a:r>
            <a:r>
              <a:rPr lang="tr-TR" sz="3800" dirty="0">
                <a:solidFill>
                  <a:schemeClr val="accent1"/>
                </a:solidFill>
              </a:rPr>
              <a:t> </a:t>
            </a:r>
            <a:r>
              <a:rPr lang="tr-TR" sz="3800" dirty="0" err="1">
                <a:solidFill>
                  <a:schemeClr val="accent1"/>
                </a:solidFill>
              </a:rPr>
              <a:t>contribution</a:t>
            </a:r>
            <a:r>
              <a:rPr lang="tr-TR" sz="3800" dirty="0">
                <a:solidFill>
                  <a:schemeClr val="accent1"/>
                </a:solidFill>
              </a:rPr>
              <a:t>.</a:t>
            </a:r>
          </a:p>
          <a:p>
            <a:pPr marL="0" indent="0">
              <a:buNone/>
            </a:pPr>
            <a:endParaRPr lang="tr-TR" dirty="0"/>
          </a:p>
        </p:txBody>
      </p:sp>
    </p:spTree>
    <p:extLst>
      <p:ext uri="{BB962C8B-B14F-4D97-AF65-F5344CB8AC3E}">
        <p14:creationId xmlns:p14="http://schemas.microsoft.com/office/powerpoint/2010/main" val="3664159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7058B19-DE6B-42CF-B17B-E5ACAB2311B2}"/>
              </a:ext>
            </a:extLst>
          </p:cNvPr>
          <p:cNvSpPr>
            <a:spLocks noGrp="1"/>
          </p:cNvSpPr>
          <p:nvPr>
            <p:ph idx="1"/>
          </p:nvPr>
        </p:nvSpPr>
        <p:spPr>
          <a:xfrm>
            <a:off x="838200" y="2593721"/>
            <a:ext cx="10515600" cy="2252599"/>
          </a:xfrm>
        </p:spPr>
        <p:txBody>
          <a:bodyPr/>
          <a:lstStyle/>
          <a:p>
            <a:pPr marL="0" indent="0" algn="just">
              <a:buNone/>
            </a:pPr>
            <a:r>
              <a:rPr lang="tr-TR" dirty="0"/>
              <a:t>Bu stratejik plan dönemi kapsamında 2019’dan günümüze kadar gerçekleştirilen faaliyetler ise şu şekildedir:</a:t>
            </a:r>
          </a:p>
          <a:p>
            <a:pPr marL="0" indent="0" algn="just">
              <a:buNone/>
            </a:pPr>
            <a:r>
              <a:rPr lang="tr-TR" dirty="0" err="1">
                <a:solidFill>
                  <a:schemeClr val="accent1"/>
                </a:solidFill>
              </a:rPr>
              <a:t>The</a:t>
            </a:r>
            <a:r>
              <a:rPr lang="tr-TR" dirty="0">
                <a:solidFill>
                  <a:schemeClr val="accent1"/>
                </a:solidFill>
              </a:rPr>
              <a:t> </a:t>
            </a:r>
            <a:r>
              <a:rPr lang="tr-TR" dirty="0" err="1">
                <a:solidFill>
                  <a:schemeClr val="accent1"/>
                </a:solidFill>
              </a:rPr>
              <a:t>activities</a:t>
            </a:r>
            <a:r>
              <a:rPr lang="tr-TR" dirty="0">
                <a:solidFill>
                  <a:schemeClr val="accent1"/>
                </a:solidFill>
              </a:rPr>
              <a:t> </a:t>
            </a:r>
            <a:r>
              <a:rPr lang="tr-TR" dirty="0" err="1">
                <a:solidFill>
                  <a:schemeClr val="accent1"/>
                </a:solidFill>
              </a:rPr>
              <a:t>carried</a:t>
            </a:r>
            <a:r>
              <a:rPr lang="tr-TR" dirty="0">
                <a:solidFill>
                  <a:schemeClr val="accent1"/>
                </a:solidFill>
              </a:rPr>
              <a:t> </a:t>
            </a:r>
            <a:r>
              <a:rPr lang="tr-TR" dirty="0" err="1">
                <a:solidFill>
                  <a:schemeClr val="accent1"/>
                </a:solidFill>
              </a:rPr>
              <a:t>out</a:t>
            </a:r>
            <a:r>
              <a:rPr lang="tr-TR" dirty="0">
                <a:solidFill>
                  <a:schemeClr val="accent1"/>
                </a:solidFill>
              </a:rPr>
              <a:t> </a:t>
            </a:r>
            <a:r>
              <a:rPr lang="tr-TR" dirty="0" err="1">
                <a:solidFill>
                  <a:schemeClr val="accent1"/>
                </a:solidFill>
              </a:rPr>
              <a:t>from</a:t>
            </a:r>
            <a:r>
              <a:rPr lang="tr-TR" dirty="0">
                <a:solidFill>
                  <a:schemeClr val="accent1"/>
                </a:solidFill>
              </a:rPr>
              <a:t> 2019 </a:t>
            </a:r>
            <a:r>
              <a:rPr lang="tr-TR" dirty="0" err="1">
                <a:solidFill>
                  <a:schemeClr val="accent1"/>
                </a:solidFill>
              </a:rPr>
              <a:t>to</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present</a:t>
            </a:r>
            <a:r>
              <a:rPr lang="tr-TR" dirty="0">
                <a:solidFill>
                  <a:schemeClr val="accent1"/>
                </a:solidFill>
              </a:rPr>
              <a:t> </a:t>
            </a:r>
            <a:r>
              <a:rPr lang="tr-TR" dirty="0" err="1">
                <a:solidFill>
                  <a:schemeClr val="accent1"/>
                </a:solidFill>
              </a:rPr>
              <a:t>within</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scope</a:t>
            </a:r>
            <a:r>
              <a:rPr lang="tr-TR" dirty="0">
                <a:solidFill>
                  <a:schemeClr val="accent1"/>
                </a:solidFill>
              </a:rPr>
              <a:t> of </a:t>
            </a:r>
            <a:r>
              <a:rPr lang="tr-TR" dirty="0" err="1">
                <a:solidFill>
                  <a:schemeClr val="accent1"/>
                </a:solidFill>
              </a:rPr>
              <a:t>this</a:t>
            </a:r>
            <a:r>
              <a:rPr lang="tr-TR" dirty="0">
                <a:solidFill>
                  <a:schemeClr val="accent1"/>
                </a:solidFill>
              </a:rPr>
              <a:t> </a:t>
            </a:r>
            <a:r>
              <a:rPr lang="tr-TR" dirty="0" err="1">
                <a:solidFill>
                  <a:schemeClr val="accent1"/>
                </a:solidFill>
              </a:rPr>
              <a:t>strategic</a:t>
            </a:r>
            <a:r>
              <a:rPr lang="tr-TR" dirty="0">
                <a:solidFill>
                  <a:schemeClr val="accent1"/>
                </a:solidFill>
              </a:rPr>
              <a:t> plan </a:t>
            </a:r>
            <a:r>
              <a:rPr lang="tr-TR" dirty="0" err="1">
                <a:solidFill>
                  <a:schemeClr val="accent1"/>
                </a:solidFill>
              </a:rPr>
              <a:t>period</a:t>
            </a:r>
            <a:r>
              <a:rPr lang="tr-TR" dirty="0">
                <a:solidFill>
                  <a:schemeClr val="accent1"/>
                </a:solidFill>
              </a:rPr>
              <a:t> </a:t>
            </a:r>
            <a:r>
              <a:rPr lang="tr-TR" dirty="0" err="1">
                <a:solidFill>
                  <a:schemeClr val="accent1"/>
                </a:solidFill>
              </a:rPr>
              <a:t>are</a:t>
            </a:r>
            <a:r>
              <a:rPr lang="tr-TR" dirty="0">
                <a:solidFill>
                  <a:schemeClr val="accent1"/>
                </a:solidFill>
              </a:rPr>
              <a:t> as </a:t>
            </a:r>
            <a:r>
              <a:rPr lang="tr-TR" dirty="0" err="1">
                <a:solidFill>
                  <a:schemeClr val="accent1"/>
                </a:solidFill>
              </a:rPr>
              <a:t>follows</a:t>
            </a:r>
            <a:r>
              <a:rPr lang="tr-TR" dirty="0">
                <a:solidFill>
                  <a:schemeClr val="accent1"/>
                </a:solidFill>
              </a:rPr>
              <a:t>:</a:t>
            </a:r>
          </a:p>
          <a:p>
            <a:endParaRPr lang="tr-TR" dirty="0"/>
          </a:p>
        </p:txBody>
      </p:sp>
      <p:sp>
        <p:nvSpPr>
          <p:cNvPr id="4" name="Unvan 1">
            <a:extLst>
              <a:ext uri="{FF2B5EF4-FFF2-40B4-BE49-F238E27FC236}">
                <a16:creationId xmlns:a16="http://schemas.microsoft.com/office/drawing/2014/main" id="{2109DC91-C092-48B5-A413-645330101088}"/>
              </a:ext>
            </a:extLst>
          </p:cNvPr>
          <p:cNvSpPr>
            <a:spLocks noGrp="1"/>
          </p:cNvSpPr>
          <p:nvPr>
            <p:ph type="title"/>
          </p:nvPr>
        </p:nvSpPr>
        <p:spPr>
          <a:xfrm>
            <a:off x="838200" y="365125"/>
            <a:ext cx="10847832" cy="1325563"/>
          </a:xfrm>
        </p:spPr>
        <p:txBody>
          <a:bodyPr>
            <a:noAutofit/>
          </a:bodyPr>
          <a:lstStyle/>
          <a:p>
            <a:r>
              <a:rPr lang="tr-TR" sz="3600" b="1" dirty="0"/>
              <a:t>Bucak Model Ormanı 2019-2023 Uygulama Sonuç Raporu</a:t>
            </a:r>
            <a:br>
              <a:rPr lang="tr-TR" sz="3600" dirty="0"/>
            </a:br>
            <a:r>
              <a:rPr lang="tr-TR" sz="3600" b="1" dirty="0">
                <a:solidFill>
                  <a:schemeClr val="accent1"/>
                </a:solidFill>
              </a:rPr>
              <a:t>Bucak Model </a:t>
            </a:r>
            <a:r>
              <a:rPr lang="tr-TR" sz="3600" b="1" dirty="0" err="1">
                <a:solidFill>
                  <a:schemeClr val="accent1"/>
                </a:solidFill>
              </a:rPr>
              <a:t>Forest’s</a:t>
            </a:r>
            <a:r>
              <a:rPr lang="tr-TR" sz="3600" b="1" dirty="0">
                <a:solidFill>
                  <a:schemeClr val="accent1"/>
                </a:solidFill>
              </a:rPr>
              <a:t> Activity </a:t>
            </a:r>
            <a:r>
              <a:rPr lang="tr-TR" sz="3600" b="1" dirty="0" err="1">
                <a:solidFill>
                  <a:schemeClr val="accent1"/>
                </a:solidFill>
              </a:rPr>
              <a:t>Results</a:t>
            </a:r>
            <a:r>
              <a:rPr lang="tr-TR" sz="3600" b="1" dirty="0">
                <a:solidFill>
                  <a:schemeClr val="accent1"/>
                </a:solidFill>
              </a:rPr>
              <a:t> Report </a:t>
            </a:r>
            <a:r>
              <a:rPr lang="tr-TR" sz="3600" b="1" dirty="0" err="1">
                <a:solidFill>
                  <a:schemeClr val="accent1"/>
                </a:solidFill>
              </a:rPr>
              <a:t>for</a:t>
            </a:r>
            <a:r>
              <a:rPr lang="tr-TR" sz="3600" b="1" dirty="0">
                <a:solidFill>
                  <a:schemeClr val="accent1"/>
                </a:solidFill>
              </a:rPr>
              <a:t> 2019-2023</a:t>
            </a:r>
          </a:p>
        </p:txBody>
      </p:sp>
    </p:spTree>
    <p:extLst>
      <p:ext uri="{BB962C8B-B14F-4D97-AF65-F5344CB8AC3E}">
        <p14:creationId xmlns:p14="http://schemas.microsoft.com/office/powerpoint/2010/main" val="883385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7058B19-DE6B-42CF-B17B-E5ACAB2311B2}"/>
              </a:ext>
            </a:extLst>
          </p:cNvPr>
          <p:cNvSpPr>
            <a:spLocks noGrp="1"/>
          </p:cNvSpPr>
          <p:nvPr>
            <p:ph idx="1"/>
          </p:nvPr>
        </p:nvSpPr>
        <p:spPr>
          <a:xfrm>
            <a:off x="838200" y="2593721"/>
            <a:ext cx="10515600" cy="3304159"/>
          </a:xfrm>
        </p:spPr>
        <p:txBody>
          <a:bodyPr numCol="2"/>
          <a:lstStyle/>
          <a:p>
            <a:pPr algn="just"/>
            <a:r>
              <a:rPr lang="tr-TR" dirty="0"/>
              <a:t>Orman Zararlıları ve Hastalıklarıyla Mücadele Faaliyetleri kapsamında ormanlara zarar veren böceklerle mücadele amacıyla toplam 1100 adet kuş yuvası asıldı ve 164.309 TL harcandı.</a:t>
            </a:r>
          </a:p>
          <a:p>
            <a:pPr algn="just"/>
            <a:endParaRPr lang="tr-TR" dirty="0"/>
          </a:p>
          <a:p>
            <a:pPr indent="-136525" algn="just"/>
            <a:r>
              <a:rPr lang="en-US" dirty="0">
                <a:solidFill>
                  <a:schemeClr val="accent1"/>
                </a:solidFill>
              </a:rPr>
              <a:t>A total of 1100 bird's nests were hung and 164.309 TL was spent in order to combat insects that damage forests within the scope of Activities for Combating Forest Pests and Diseases.</a:t>
            </a:r>
            <a:endParaRPr lang="tr-TR" dirty="0">
              <a:solidFill>
                <a:schemeClr val="accent1"/>
              </a:solidFill>
            </a:endParaRPr>
          </a:p>
        </p:txBody>
      </p:sp>
      <p:sp>
        <p:nvSpPr>
          <p:cNvPr id="4" name="Unvan 1">
            <a:extLst>
              <a:ext uri="{FF2B5EF4-FFF2-40B4-BE49-F238E27FC236}">
                <a16:creationId xmlns:a16="http://schemas.microsoft.com/office/drawing/2014/main" id="{2109DC91-C092-48B5-A413-645330101088}"/>
              </a:ext>
            </a:extLst>
          </p:cNvPr>
          <p:cNvSpPr>
            <a:spLocks noGrp="1"/>
          </p:cNvSpPr>
          <p:nvPr>
            <p:ph type="title"/>
          </p:nvPr>
        </p:nvSpPr>
        <p:spPr>
          <a:xfrm>
            <a:off x="838200" y="365125"/>
            <a:ext cx="10847832" cy="1325563"/>
          </a:xfrm>
        </p:spPr>
        <p:txBody>
          <a:bodyPr>
            <a:noAutofit/>
          </a:bodyPr>
          <a:lstStyle/>
          <a:p>
            <a:r>
              <a:rPr lang="tr-TR" sz="3600" b="1" dirty="0"/>
              <a:t>Bucak Model Ormanı 2019-2023 Uygulama Sonuç Raporu</a:t>
            </a:r>
            <a:br>
              <a:rPr lang="tr-TR" sz="3600" dirty="0"/>
            </a:br>
            <a:r>
              <a:rPr lang="tr-TR" sz="3600" b="1" dirty="0">
                <a:solidFill>
                  <a:schemeClr val="accent1"/>
                </a:solidFill>
              </a:rPr>
              <a:t>Bucak Model </a:t>
            </a:r>
            <a:r>
              <a:rPr lang="tr-TR" sz="3600" b="1" dirty="0" err="1">
                <a:solidFill>
                  <a:schemeClr val="accent1"/>
                </a:solidFill>
              </a:rPr>
              <a:t>Forest’s</a:t>
            </a:r>
            <a:r>
              <a:rPr lang="tr-TR" sz="3600" b="1" dirty="0">
                <a:solidFill>
                  <a:schemeClr val="accent1"/>
                </a:solidFill>
              </a:rPr>
              <a:t> Activity </a:t>
            </a:r>
            <a:r>
              <a:rPr lang="tr-TR" sz="3600" b="1" dirty="0" err="1">
                <a:solidFill>
                  <a:schemeClr val="accent1"/>
                </a:solidFill>
              </a:rPr>
              <a:t>Results</a:t>
            </a:r>
            <a:r>
              <a:rPr lang="tr-TR" sz="3600" b="1" dirty="0">
                <a:solidFill>
                  <a:schemeClr val="accent1"/>
                </a:solidFill>
              </a:rPr>
              <a:t> Report </a:t>
            </a:r>
            <a:r>
              <a:rPr lang="tr-TR" sz="3600" b="1" dirty="0" err="1">
                <a:solidFill>
                  <a:schemeClr val="accent1"/>
                </a:solidFill>
              </a:rPr>
              <a:t>for</a:t>
            </a:r>
            <a:r>
              <a:rPr lang="tr-TR" sz="3600" b="1" dirty="0">
                <a:solidFill>
                  <a:schemeClr val="accent1"/>
                </a:solidFill>
              </a:rPr>
              <a:t> 2019-2023</a:t>
            </a:r>
          </a:p>
        </p:txBody>
      </p:sp>
    </p:spTree>
    <p:extLst>
      <p:ext uri="{BB962C8B-B14F-4D97-AF65-F5344CB8AC3E}">
        <p14:creationId xmlns:p14="http://schemas.microsoft.com/office/powerpoint/2010/main" val="1822402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7058B19-DE6B-42CF-B17B-E5ACAB2311B2}"/>
              </a:ext>
            </a:extLst>
          </p:cNvPr>
          <p:cNvSpPr>
            <a:spLocks noGrp="1"/>
          </p:cNvSpPr>
          <p:nvPr>
            <p:ph idx="1"/>
          </p:nvPr>
        </p:nvSpPr>
        <p:spPr>
          <a:xfrm>
            <a:off x="838200" y="2593721"/>
            <a:ext cx="10515600" cy="3304159"/>
          </a:xfrm>
        </p:spPr>
        <p:txBody>
          <a:bodyPr numCol="2"/>
          <a:lstStyle/>
          <a:p>
            <a:pPr algn="just"/>
            <a:r>
              <a:rPr lang="tr-TR" dirty="0"/>
              <a:t>Orman yangınlarıyla bilinçli bir mücadele verilebilmesi adına her yıl iki defa olmak üzere toplamda 6 farklı eğitim ile yangın işçileri, orman köylüleri ve idari ve teknik personelin katılımları sağlandı. </a:t>
            </a:r>
          </a:p>
          <a:p>
            <a:pPr algn="just"/>
            <a:endParaRPr lang="tr-TR" dirty="0"/>
          </a:p>
          <a:p>
            <a:pPr indent="-136525" algn="just"/>
            <a:r>
              <a:rPr lang="en-US" dirty="0">
                <a:solidFill>
                  <a:schemeClr val="accent1"/>
                </a:solidFill>
              </a:rPr>
              <a:t>Fire workers, forest villagers and administrative and technical personnel participated in 6 different trainings, twice a year, in order to fight forest fires consciously.</a:t>
            </a:r>
            <a:endParaRPr lang="tr-TR" dirty="0">
              <a:solidFill>
                <a:schemeClr val="accent1"/>
              </a:solidFill>
            </a:endParaRPr>
          </a:p>
        </p:txBody>
      </p:sp>
      <p:sp>
        <p:nvSpPr>
          <p:cNvPr id="4" name="Unvan 1">
            <a:extLst>
              <a:ext uri="{FF2B5EF4-FFF2-40B4-BE49-F238E27FC236}">
                <a16:creationId xmlns:a16="http://schemas.microsoft.com/office/drawing/2014/main" id="{2109DC91-C092-48B5-A413-645330101088}"/>
              </a:ext>
            </a:extLst>
          </p:cNvPr>
          <p:cNvSpPr>
            <a:spLocks noGrp="1"/>
          </p:cNvSpPr>
          <p:nvPr>
            <p:ph type="title"/>
          </p:nvPr>
        </p:nvSpPr>
        <p:spPr>
          <a:xfrm>
            <a:off x="838200" y="365125"/>
            <a:ext cx="10847832" cy="1325563"/>
          </a:xfrm>
        </p:spPr>
        <p:txBody>
          <a:bodyPr>
            <a:noAutofit/>
          </a:bodyPr>
          <a:lstStyle/>
          <a:p>
            <a:r>
              <a:rPr lang="tr-TR" sz="3600" b="1" dirty="0"/>
              <a:t>Bucak Model Ormanı 2019-2023 Uygulama Sonuç Raporu</a:t>
            </a:r>
            <a:br>
              <a:rPr lang="tr-TR" sz="3600" dirty="0"/>
            </a:br>
            <a:r>
              <a:rPr lang="tr-TR" sz="3600" b="1" dirty="0">
                <a:solidFill>
                  <a:schemeClr val="accent1"/>
                </a:solidFill>
              </a:rPr>
              <a:t>Bucak Model </a:t>
            </a:r>
            <a:r>
              <a:rPr lang="tr-TR" sz="3600" b="1" dirty="0" err="1">
                <a:solidFill>
                  <a:schemeClr val="accent1"/>
                </a:solidFill>
              </a:rPr>
              <a:t>Forest’s</a:t>
            </a:r>
            <a:r>
              <a:rPr lang="tr-TR" sz="3600" b="1" dirty="0">
                <a:solidFill>
                  <a:schemeClr val="accent1"/>
                </a:solidFill>
              </a:rPr>
              <a:t> Activity </a:t>
            </a:r>
            <a:r>
              <a:rPr lang="tr-TR" sz="3600" b="1" dirty="0" err="1">
                <a:solidFill>
                  <a:schemeClr val="accent1"/>
                </a:solidFill>
              </a:rPr>
              <a:t>Results</a:t>
            </a:r>
            <a:r>
              <a:rPr lang="tr-TR" sz="3600" b="1" dirty="0">
                <a:solidFill>
                  <a:schemeClr val="accent1"/>
                </a:solidFill>
              </a:rPr>
              <a:t> Report </a:t>
            </a:r>
            <a:r>
              <a:rPr lang="tr-TR" sz="3600" b="1" dirty="0" err="1">
                <a:solidFill>
                  <a:schemeClr val="accent1"/>
                </a:solidFill>
              </a:rPr>
              <a:t>for</a:t>
            </a:r>
            <a:r>
              <a:rPr lang="tr-TR" sz="3600" b="1" dirty="0">
                <a:solidFill>
                  <a:schemeClr val="accent1"/>
                </a:solidFill>
              </a:rPr>
              <a:t> 2019-2023</a:t>
            </a:r>
          </a:p>
        </p:txBody>
      </p:sp>
    </p:spTree>
    <p:extLst>
      <p:ext uri="{BB962C8B-B14F-4D97-AF65-F5344CB8AC3E}">
        <p14:creationId xmlns:p14="http://schemas.microsoft.com/office/powerpoint/2010/main" val="112422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9F2FC25-F029-40F8-8116-580D1657A63E}"/>
              </a:ext>
            </a:extLst>
          </p:cNvPr>
          <p:cNvSpPr>
            <a:spLocks noGrp="1"/>
          </p:cNvSpPr>
          <p:nvPr>
            <p:ph type="title"/>
          </p:nvPr>
        </p:nvSpPr>
        <p:spPr/>
        <p:txBody>
          <a:bodyPr>
            <a:normAutofit fontScale="90000"/>
          </a:bodyPr>
          <a:lstStyle/>
          <a:p>
            <a:r>
              <a:rPr lang="tr-TR" b="1" dirty="0"/>
              <a:t>Bucak Model Ormanı Yangınla Mücadele Eğitimi</a:t>
            </a:r>
            <a:br>
              <a:rPr lang="tr-TR" b="1" dirty="0"/>
            </a:br>
            <a:r>
              <a:rPr lang="tr-TR" b="1" dirty="0">
                <a:solidFill>
                  <a:schemeClr val="accent1"/>
                </a:solidFill>
              </a:rPr>
              <a:t>Bucak Model </a:t>
            </a:r>
            <a:r>
              <a:rPr lang="tr-TR" b="1" dirty="0" err="1">
                <a:solidFill>
                  <a:schemeClr val="accent1"/>
                </a:solidFill>
              </a:rPr>
              <a:t>Forest’s</a:t>
            </a:r>
            <a:r>
              <a:rPr lang="tr-TR" b="1" dirty="0">
                <a:solidFill>
                  <a:schemeClr val="accent1"/>
                </a:solidFill>
              </a:rPr>
              <a:t> Fire </a:t>
            </a:r>
            <a:r>
              <a:rPr lang="tr-TR" b="1" dirty="0" err="1">
                <a:solidFill>
                  <a:schemeClr val="accent1"/>
                </a:solidFill>
              </a:rPr>
              <a:t>Fighting</a:t>
            </a:r>
            <a:r>
              <a:rPr lang="tr-TR" b="1" dirty="0">
                <a:solidFill>
                  <a:schemeClr val="accent1"/>
                </a:solidFill>
              </a:rPr>
              <a:t> Training</a:t>
            </a:r>
          </a:p>
        </p:txBody>
      </p:sp>
      <p:pic>
        <p:nvPicPr>
          <p:cNvPr id="4" name="Resim 3">
            <a:extLst>
              <a:ext uri="{FF2B5EF4-FFF2-40B4-BE49-F238E27FC236}">
                <a16:creationId xmlns:a16="http://schemas.microsoft.com/office/drawing/2014/main" id="{68D6B6A5-4A89-4BAE-B45B-F460837A2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64" y="1528730"/>
            <a:ext cx="5768373" cy="4323225"/>
          </a:xfrm>
          <a:prstGeom prst="rect">
            <a:avLst/>
          </a:prstGeom>
        </p:spPr>
      </p:pic>
      <p:pic>
        <p:nvPicPr>
          <p:cNvPr id="5" name="İçerik Yer Tutucusu 5">
            <a:extLst>
              <a:ext uri="{FF2B5EF4-FFF2-40B4-BE49-F238E27FC236}">
                <a16:creationId xmlns:a16="http://schemas.microsoft.com/office/drawing/2014/main" id="{EA931664-45EA-46B5-88B1-C94178AADD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96732" y="1528730"/>
            <a:ext cx="5633904" cy="4323226"/>
          </a:xfrm>
        </p:spPr>
      </p:pic>
    </p:spTree>
    <p:extLst>
      <p:ext uri="{BB962C8B-B14F-4D97-AF65-F5344CB8AC3E}">
        <p14:creationId xmlns:p14="http://schemas.microsoft.com/office/powerpoint/2010/main" val="1820492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55F63B9-5949-4863-8A1F-23AC3E24672C}"/>
              </a:ext>
            </a:extLst>
          </p:cNvPr>
          <p:cNvSpPr>
            <a:spLocks noGrp="1"/>
          </p:cNvSpPr>
          <p:nvPr>
            <p:ph idx="1"/>
          </p:nvPr>
        </p:nvSpPr>
        <p:spPr/>
        <p:txBody>
          <a:bodyPr numCol="2">
            <a:normAutofit/>
          </a:bodyPr>
          <a:lstStyle/>
          <a:p>
            <a:pPr algn="just"/>
            <a:r>
              <a:rPr lang="tr-TR" dirty="0"/>
              <a:t>Yeni orman yolu, büyük onarım, üst yapı, sanat yapısı ve üretim yolu tamir ve bakımı kapsamında 7.177 km çalışma yapıldı.</a:t>
            </a:r>
          </a:p>
          <a:p>
            <a:pPr algn="just"/>
            <a:endParaRPr lang="tr-TR" dirty="0">
              <a:solidFill>
                <a:schemeClr val="accent4"/>
              </a:solidFill>
            </a:endParaRPr>
          </a:p>
          <a:p>
            <a:pPr algn="just"/>
            <a:endParaRPr lang="tr-TR" dirty="0">
              <a:solidFill>
                <a:schemeClr val="accent4"/>
              </a:solidFill>
            </a:endParaRPr>
          </a:p>
          <a:p>
            <a:pPr algn="just"/>
            <a:endParaRPr lang="tr-TR" dirty="0">
              <a:solidFill>
                <a:schemeClr val="accent4"/>
              </a:solidFill>
            </a:endParaRPr>
          </a:p>
          <a:p>
            <a:pPr algn="just"/>
            <a:endParaRPr lang="tr-TR" dirty="0">
              <a:solidFill>
                <a:schemeClr val="accent4"/>
              </a:solidFill>
            </a:endParaRPr>
          </a:p>
          <a:p>
            <a:pPr algn="just"/>
            <a:endParaRPr lang="tr-TR" dirty="0">
              <a:solidFill>
                <a:schemeClr val="accent4"/>
              </a:solidFill>
            </a:endParaRPr>
          </a:p>
          <a:p>
            <a:pPr indent="-136525" algn="just"/>
            <a:r>
              <a:rPr lang="en-US" dirty="0">
                <a:solidFill>
                  <a:schemeClr val="accent1"/>
                </a:solidFill>
              </a:rPr>
              <a:t>7.177 km of work was carried out within the scope of repair and maintenance of the new forest road, major repairs, superstructure, engineering structure and production road.</a:t>
            </a:r>
            <a:endParaRPr lang="tr-TR" dirty="0">
              <a:solidFill>
                <a:schemeClr val="accent1"/>
              </a:solidFill>
            </a:endParaRPr>
          </a:p>
        </p:txBody>
      </p:sp>
      <p:sp>
        <p:nvSpPr>
          <p:cNvPr id="7" name="Unvan 1">
            <a:extLst>
              <a:ext uri="{FF2B5EF4-FFF2-40B4-BE49-F238E27FC236}">
                <a16:creationId xmlns:a16="http://schemas.microsoft.com/office/drawing/2014/main" id="{F8E8CA0B-606F-422E-A726-DBFC299B2B2B}"/>
              </a:ext>
            </a:extLst>
          </p:cNvPr>
          <p:cNvSpPr>
            <a:spLocks noGrp="1"/>
          </p:cNvSpPr>
          <p:nvPr>
            <p:ph type="title"/>
          </p:nvPr>
        </p:nvSpPr>
        <p:spPr>
          <a:xfrm>
            <a:off x="838200" y="365125"/>
            <a:ext cx="10847832" cy="1325563"/>
          </a:xfrm>
        </p:spPr>
        <p:txBody>
          <a:bodyPr>
            <a:noAutofit/>
          </a:bodyPr>
          <a:lstStyle/>
          <a:p>
            <a:r>
              <a:rPr lang="tr-TR" sz="3600" b="1" dirty="0"/>
              <a:t>Bucak Model Ormanı 2019-2023 Uygulama Sonuç Raporu</a:t>
            </a:r>
            <a:br>
              <a:rPr lang="tr-TR" sz="3600" dirty="0"/>
            </a:br>
            <a:r>
              <a:rPr lang="tr-TR" sz="3600" b="1" dirty="0">
                <a:solidFill>
                  <a:schemeClr val="accent1"/>
                </a:solidFill>
              </a:rPr>
              <a:t>Bucak Model </a:t>
            </a:r>
            <a:r>
              <a:rPr lang="tr-TR" sz="3600" b="1" dirty="0" err="1">
                <a:solidFill>
                  <a:schemeClr val="accent1"/>
                </a:solidFill>
              </a:rPr>
              <a:t>Forest’s</a:t>
            </a:r>
            <a:r>
              <a:rPr lang="tr-TR" sz="3600" b="1" dirty="0">
                <a:solidFill>
                  <a:schemeClr val="accent1"/>
                </a:solidFill>
              </a:rPr>
              <a:t> Activity </a:t>
            </a:r>
            <a:r>
              <a:rPr lang="tr-TR" sz="3600" b="1" dirty="0" err="1">
                <a:solidFill>
                  <a:schemeClr val="accent1"/>
                </a:solidFill>
              </a:rPr>
              <a:t>Results</a:t>
            </a:r>
            <a:r>
              <a:rPr lang="tr-TR" sz="3600" b="1" dirty="0">
                <a:solidFill>
                  <a:schemeClr val="accent1"/>
                </a:solidFill>
              </a:rPr>
              <a:t> Report </a:t>
            </a:r>
            <a:r>
              <a:rPr lang="tr-TR" sz="3600" b="1" dirty="0" err="1">
                <a:solidFill>
                  <a:schemeClr val="accent1"/>
                </a:solidFill>
              </a:rPr>
              <a:t>for</a:t>
            </a:r>
            <a:r>
              <a:rPr lang="tr-TR" sz="3600" b="1" dirty="0">
                <a:solidFill>
                  <a:schemeClr val="accent1"/>
                </a:solidFill>
              </a:rPr>
              <a:t> 2019-2023</a:t>
            </a:r>
          </a:p>
        </p:txBody>
      </p:sp>
    </p:spTree>
    <p:extLst>
      <p:ext uri="{BB962C8B-B14F-4D97-AF65-F5344CB8AC3E}">
        <p14:creationId xmlns:p14="http://schemas.microsoft.com/office/powerpoint/2010/main" val="2598531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951D87B-165E-47C4-8F18-0870BFE3BAE5}"/>
              </a:ext>
            </a:extLst>
          </p:cNvPr>
          <p:cNvSpPr>
            <a:spLocks noGrp="1"/>
          </p:cNvSpPr>
          <p:nvPr>
            <p:ph type="title"/>
          </p:nvPr>
        </p:nvSpPr>
        <p:spPr/>
        <p:txBody>
          <a:bodyPr/>
          <a:lstStyle/>
          <a:p>
            <a:r>
              <a:rPr lang="tr-TR" b="1" dirty="0"/>
              <a:t>Bucak Model Ormanı Yol Yapımı</a:t>
            </a:r>
            <a:br>
              <a:rPr lang="tr-TR" b="1" dirty="0"/>
            </a:br>
            <a:r>
              <a:rPr lang="tr-TR" b="1" dirty="0">
                <a:solidFill>
                  <a:schemeClr val="accent1"/>
                </a:solidFill>
              </a:rPr>
              <a:t>Bucak Model </a:t>
            </a:r>
            <a:r>
              <a:rPr lang="tr-TR" b="1" dirty="0" err="1">
                <a:solidFill>
                  <a:schemeClr val="accent1"/>
                </a:solidFill>
              </a:rPr>
              <a:t>Forest’s</a:t>
            </a:r>
            <a:r>
              <a:rPr lang="tr-TR" b="1" dirty="0">
                <a:solidFill>
                  <a:schemeClr val="accent1"/>
                </a:solidFill>
              </a:rPr>
              <a:t> Road Construction</a:t>
            </a:r>
          </a:p>
        </p:txBody>
      </p:sp>
      <p:pic>
        <p:nvPicPr>
          <p:cNvPr id="8" name="İçerik Yer Tutucusu 7">
            <a:extLst>
              <a:ext uri="{FF2B5EF4-FFF2-40B4-BE49-F238E27FC236}">
                <a16:creationId xmlns:a16="http://schemas.microsoft.com/office/drawing/2014/main" id="{1223F0DC-0F2D-4626-BC17-BA78F13F2F3A}"/>
              </a:ext>
            </a:extLst>
          </p:cNvPr>
          <p:cNvPicPr>
            <a:picLocks noGrp="1" noChangeAspect="1"/>
          </p:cNvPicPr>
          <p:nvPr>
            <p:ph idx="1"/>
          </p:nvPr>
        </p:nvPicPr>
        <p:blipFill>
          <a:blip r:embed="rId2"/>
          <a:stretch>
            <a:fillRect/>
          </a:stretch>
        </p:blipFill>
        <p:spPr>
          <a:xfrm>
            <a:off x="838200" y="1587881"/>
            <a:ext cx="4914327" cy="4079176"/>
          </a:xfrm>
        </p:spPr>
      </p:pic>
      <p:pic>
        <p:nvPicPr>
          <p:cNvPr id="12" name="Resim 11">
            <a:extLst>
              <a:ext uri="{FF2B5EF4-FFF2-40B4-BE49-F238E27FC236}">
                <a16:creationId xmlns:a16="http://schemas.microsoft.com/office/drawing/2014/main" id="{323DD3E2-9441-4344-81C5-BFE484801020}"/>
              </a:ext>
            </a:extLst>
          </p:cNvPr>
          <p:cNvPicPr>
            <a:picLocks noChangeAspect="1"/>
          </p:cNvPicPr>
          <p:nvPr/>
        </p:nvPicPr>
        <p:blipFill>
          <a:blip r:embed="rId3"/>
          <a:stretch>
            <a:fillRect/>
          </a:stretch>
        </p:blipFill>
        <p:spPr>
          <a:xfrm>
            <a:off x="6248924" y="1597025"/>
            <a:ext cx="5104876" cy="4079176"/>
          </a:xfrm>
          <a:prstGeom prst="rect">
            <a:avLst/>
          </a:prstGeom>
        </p:spPr>
      </p:pic>
    </p:spTree>
    <p:extLst>
      <p:ext uri="{BB962C8B-B14F-4D97-AF65-F5344CB8AC3E}">
        <p14:creationId xmlns:p14="http://schemas.microsoft.com/office/powerpoint/2010/main" val="525338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55F63B9-5949-4863-8A1F-23AC3E24672C}"/>
              </a:ext>
            </a:extLst>
          </p:cNvPr>
          <p:cNvSpPr>
            <a:spLocks noGrp="1"/>
          </p:cNvSpPr>
          <p:nvPr>
            <p:ph idx="1"/>
          </p:nvPr>
        </p:nvSpPr>
        <p:spPr>
          <a:xfrm>
            <a:off x="838200" y="1825625"/>
            <a:ext cx="10515600" cy="4351338"/>
          </a:xfrm>
        </p:spPr>
        <p:txBody>
          <a:bodyPr numCol="2">
            <a:normAutofit/>
          </a:bodyPr>
          <a:lstStyle/>
          <a:p>
            <a:pPr algn="just"/>
            <a:r>
              <a:rPr lang="tr-TR" dirty="0"/>
              <a:t>Kuşburnu, andız ve defne gibi 12 farklı türde yaklaşık 45 ton odun dışı orman ürününden 677.300 TL kazanç sağlanmıştır. </a:t>
            </a:r>
          </a:p>
          <a:p>
            <a:pPr algn="just"/>
            <a:endParaRPr lang="tr-TR" dirty="0">
              <a:solidFill>
                <a:schemeClr val="accent4"/>
              </a:solidFill>
            </a:endParaRPr>
          </a:p>
          <a:p>
            <a:pPr algn="just"/>
            <a:endParaRPr lang="tr-TR" dirty="0">
              <a:solidFill>
                <a:schemeClr val="accent4"/>
              </a:solidFill>
            </a:endParaRPr>
          </a:p>
          <a:p>
            <a:pPr algn="just"/>
            <a:endParaRPr lang="tr-TR" dirty="0">
              <a:solidFill>
                <a:schemeClr val="accent4"/>
              </a:solidFill>
            </a:endParaRPr>
          </a:p>
          <a:p>
            <a:pPr algn="just"/>
            <a:endParaRPr lang="tr-TR" dirty="0">
              <a:solidFill>
                <a:schemeClr val="accent4"/>
              </a:solidFill>
            </a:endParaRPr>
          </a:p>
          <a:p>
            <a:pPr algn="just"/>
            <a:endParaRPr lang="tr-TR" dirty="0">
              <a:solidFill>
                <a:schemeClr val="accent4"/>
              </a:solidFill>
            </a:endParaRPr>
          </a:p>
          <a:p>
            <a:pPr indent="-136525" algn="just"/>
            <a:r>
              <a:rPr lang="en-US" dirty="0">
                <a:solidFill>
                  <a:schemeClr val="accent1"/>
                </a:solidFill>
              </a:rPr>
              <a:t>A profit of 677,300 TL was obtained from approximately 45 tons of non-wood forest products of 12 different types such as rosehip, Syrian juniper  and laurel.</a:t>
            </a:r>
            <a:endParaRPr lang="tr-TR" dirty="0">
              <a:solidFill>
                <a:schemeClr val="accent1"/>
              </a:solidFill>
            </a:endParaRPr>
          </a:p>
        </p:txBody>
      </p:sp>
      <p:sp>
        <p:nvSpPr>
          <p:cNvPr id="7" name="Unvan 1">
            <a:extLst>
              <a:ext uri="{FF2B5EF4-FFF2-40B4-BE49-F238E27FC236}">
                <a16:creationId xmlns:a16="http://schemas.microsoft.com/office/drawing/2014/main" id="{F8E8CA0B-606F-422E-A726-DBFC299B2B2B}"/>
              </a:ext>
            </a:extLst>
          </p:cNvPr>
          <p:cNvSpPr>
            <a:spLocks noGrp="1"/>
          </p:cNvSpPr>
          <p:nvPr>
            <p:ph type="title"/>
          </p:nvPr>
        </p:nvSpPr>
        <p:spPr>
          <a:xfrm>
            <a:off x="838200" y="365125"/>
            <a:ext cx="10847832" cy="1325563"/>
          </a:xfrm>
        </p:spPr>
        <p:txBody>
          <a:bodyPr>
            <a:noAutofit/>
          </a:bodyPr>
          <a:lstStyle/>
          <a:p>
            <a:r>
              <a:rPr lang="tr-TR" sz="3600" b="1" dirty="0"/>
              <a:t>Bucak Model Ormanı 2019-2023 Uygulama Sonuç Raporu</a:t>
            </a:r>
            <a:br>
              <a:rPr lang="tr-TR" sz="3600" b="1" dirty="0"/>
            </a:br>
            <a:r>
              <a:rPr lang="tr-TR" sz="3600" b="1" dirty="0">
                <a:solidFill>
                  <a:schemeClr val="accent1"/>
                </a:solidFill>
              </a:rPr>
              <a:t>Bucak Model </a:t>
            </a:r>
            <a:r>
              <a:rPr lang="tr-TR" sz="3600" b="1" dirty="0" err="1">
                <a:solidFill>
                  <a:schemeClr val="accent1"/>
                </a:solidFill>
              </a:rPr>
              <a:t>Forest’s</a:t>
            </a:r>
            <a:r>
              <a:rPr lang="tr-TR" sz="3600" b="1" dirty="0">
                <a:solidFill>
                  <a:schemeClr val="accent1"/>
                </a:solidFill>
              </a:rPr>
              <a:t> Activity </a:t>
            </a:r>
            <a:r>
              <a:rPr lang="tr-TR" sz="3600" b="1" dirty="0" err="1">
                <a:solidFill>
                  <a:schemeClr val="accent1"/>
                </a:solidFill>
              </a:rPr>
              <a:t>Results</a:t>
            </a:r>
            <a:r>
              <a:rPr lang="tr-TR" sz="3600" b="1" dirty="0">
                <a:solidFill>
                  <a:schemeClr val="accent1"/>
                </a:solidFill>
              </a:rPr>
              <a:t> Report </a:t>
            </a:r>
            <a:r>
              <a:rPr lang="tr-TR" sz="3600" b="1" dirty="0" err="1">
                <a:solidFill>
                  <a:schemeClr val="accent1"/>
                </a:solidFill>
              </a:rPr>
              <a:t>for</a:t>
            </a:r>
            <a:r>
              <a:rPr lang="tr-TR" sz="3600" b="1" dirty="0">
                <a:solidFill>
                  <a:schemeClr val="accent1"/>
                </a:solidFill>
              </a:rPr>
              <a:t> 2019-2023</a:t>
            </a:r>
          </a:p>
        </p:txBody>
      </p:sp>
    </p:spTree>
    <p:extLst>
      <p:ext uri="{BB962C8B-B14F-4D97-AF65-F5344CB8AC3E}">
        <p14:creationId xmlns:p14="http://schemas.microsoft.com/office/powerpoint/2010/main" val="2769319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7F08F12-62F2-405E-814F-AF4F6E16AD0D}"/>
              </a:ext>
            </a:extLst>
          </p:cNvPr>
          <p:cNvSpPr>
            <a:spLocks noGrp="1"/>
          </p:cNvSpPr>
          <p:nvPr>
            <p:ph type="title"/>
          </p:nvPr>
        </p:nvSpPr>
        <p:spPr/>
        <p:txBody>
          <a:bodyPr/>
          <a:lstStyle/>
          <a:p>
            <a:r>
              <a:rPr lang="tr-TR" sz="4000" b="1" dirty="0"/>
              <a:t>Sunum Planı</a:t>
            </a:r>
            <a:br>
              <a:rPr lang="tr-TR" sz="4000" b="1" dirty="0"/>
            </a:br>
            <a:r>
              <a:rPr lang="tr-TR" sz="4000" b="1" dirty="0" err="1">
                <a:solidFill>
                  <a:schemeClr val="accent1"/>
                </a:solidFill>
              </a:rPr>
              <a:t>Presentation’s</a:t>
            </a:r>
            <a:r>
              <a:rPr lang="tr-TR" sz="4000" b="1" dirty="0">
                <a:solidFill>
                  <a:schemeClr val="accent1"/>
                </a:solidFill>
              </a:rPr>
              <a:t> </a:t>
            </a:r>
            <a:r>
              <a:rPr lang="tr-TR" sz="4000" b="1" dirty="0" err="1">
                <a:solidFill>
                  <a:schemeClr val="accent1"/>
                </a:solidFill>
              </a:rPr>
              <a:t>Flowchart</a:t>
            </a:r>
            <a:endParaRPr lang="tr-TR" sz="4000" b="1" dirty="0">
              <a:solidFill>
                <a:schemeClr val="accent1"/>
              </a:solidFill>
            </a:endParaRPr>
          </a:p>
        </p:txBody>
      </p:sp>
      <p:sp>
        <p:nvSpPr>
          <p:cNvPr id="3" name="İçerik Yer Tutucusu 2">
            <a:extLst>
              <a:ext uri="{FF2B5EF4-FFF2-40B4-BE49-F238E27FC236}">
                <a16:creationId xmlns:a16="http://schemas.microsoft.com/office/drawing/2014/main" id="{391BDBD3-FFB6-4B3E-B9B3-260B6453FDCE}"/>
              </a:ext>
            </a:extLst>
          </p:cNvPr>
          <p:cNvSpPr>
            <a:spLocks noGrp="1"/>
          </p:cNvSpPr>
          <p:nvPr>
            <p:ph idx="1"/>
          </p:nvPr>
        </p:nvSpPr>
        <p:spPr>
          <a:xfrm>
            <a:off x="838200" y="2295143"/>
            <a:ext cx="10515600" cy="3881819"/>
          </a:xfrm>
        </p:spPr>
        <p:txBody>
          <a:bodyPr/>
          <a:lstStyle/>
          <a:p>
            <a:pPr marL="514350" indent="-514350">
              <a:buFont typeface="+mj-lt"/>
              <a:buAutoNum type="arabicPeriod"/>
            </a:pPr>
            <a:r>
              <a:rPr lang="en-US" dirty="0"/>
              <a:t>MODEL ORMAN KAVRAMI </a:t>
            </a:r>
            <a:r>
              <a:rPr lang="en-US" dirty="0">
                <a:solidFill>
                  <a:schemeClr val="accent1"/>
                </a:solidFill>
              </a:rPr>
              <a:t>(The Meaning of Model Forest)</a:t>
            </a:r>
          </a:p>
          <a:p>
            <a:pPr marL="514350" indent="-514350">
              <a:buFont typeface="+mj-lt"/>
              <a:buAutoNum type="arabicPeriod"/>
            </a:pPr>
            <a:r>
              <a:rPr lang="en-US" dirty="0"/>
              <a:t>SEÇİLME NEDENLERİ </a:t>
            </a:r>
            <a:r>
              <a:rPr lang="en-US" dirty="0">
                <a:solidFill>
                  <a:schemeClr val="accent1"/>
                </a:solidFill>
              </a:rPr>
              <a:t>(The Reasons of </a:t>
            </a:r>
            <a:r>
              <a:rPr lang="tr-TR" dirty="0">
                <a:solidFill>
                  <a:schemeClr val="accent1"/>
                </a:solidFill>
              </a:rPr>
              <a:t>Bucak</a:t>
            </a:r>
            <a:r>
              <a:rPr lang="en-US" dirty="0">
                <a:solidFill>
                  <a:schemeClr val="accent1"/>
                </a:solidFill>
              </a:rPr>
              <a:t>’s Selection)</a:t>
            </a:r>
          </a:p>
          <a:p>
            <a:pPr marL="514350" indent="-514350">
              <a:buFont typeface="+mj-lt"/>
              <a:buAutoNum type="arabicPeriod"/>
            </a:pPr>
            <a:r>
              <a:rPr lang="tr-TR" dirty="0"/>
              <a:t>BUCAK</a:t>
            </a:r>
            <a:r>
              <a:rPr lang="en-US" dirty="0"/>
              <a:t> MODEL ORMANI SÜRECİ </a:t>
            </a:r>
            <a:r>
              <a:rPr lang="en-US" dirty="0">
                <a:solidFill>
                  <a:schemeClr val="accent1"/>
                </a:solidFill>
              </a:rPr>
              <a:t>(</a:t>
            </a:r>
            <a:r>
              <a:rPr lang="tr-TR" dirty="0">
                <a:solidFill>
                  <a:schemeClr val="accent1"/>
                </a:solidFill>
              </a:rPr>
              <a:t>Bucak</a:t>
            </a:r>
            <a:r>
              <a:rPr lang="en-US" dirty="0">
                <a:solidFill>
                  <a:schemeClr val="accent1"/>
                </a:solidFill>
              </a:rPr>
              <a:t> Model Forest Process)</a:t>
            </a:r>
          </a:p>
          <a:p>
            <a:pPr marL="514350" indent="-514350">
              <a:buFont typeface="+mj-lt"/>
              <a:buAutoNum type="arabicPeriod"/>
            </a:pPr>
            <a:r>
              <a:rPr lang="en-US" dirty="0"/>
              <a:t>BEKLENEN FAYDALAR </a:t>
            </a:r>
            <a:r>
              <a:rPr lang="en-US" dirty="0">
                <a:solidFill>
                  <a:schemeClr val="accent1"/>
                </a:solidFill>
              </a:rPr>
              <a:t>(Expected Profits)</a:t>
            </a:r>
          </a:p>
          <a:p>
            <a:pPr marL="0" indent="0">
              <a:buNone/>
            </a:pPr>
            <a:endParaRPr lang="tr-TR" dirty="0"/>
          </a:p>
        </p:txBody>
      </p:sp>
    </p:spTree>
    <p:extLst>
      <p:ext uri="{BB962C8B-B14F-4D97-AF65-F5344CB8AC3E}">
        <p14:creationId xmlns:p14="http://schemas.microsoft.com/office/powerpoint/2010/main" val="1091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4A9F8BA-7D4F-409D-A3D0-72AF65D5F612}"/>
              </a:ext>
            </a:extLst>
          </p:cNvPr>
          <p:cNvSpPr>
            <a:spLocks noGrp="1"/>
          </p:cNvSpPr>
          <p:nvPr>
            <p:ph type="title"/>
          </p:nvPr>
        </p:nvSpPr>
        <p:spPr/>
        <p:txBody>
          <a:bodyPr>
            <a:normAutofit fontScale="90000"/>
          </a:bodyPr>
          <a:lstStyle/>
          <a:p>
            <a:r>
              <a:rPr lang="tr-TR" b="1" dirty="0"/>
              <a:t>Bucak Model Ormanı Odun Dışı Orman Ürünleri</a:t>
            </a:r>
            <a:br>
              <a:rPr lang="tr-TR" b="1" dirty="0"/>
            </a:br>
            <a:r>
              <a:rPr lang="tr-TR" b="1" dirty="0">
                <a:solidFill>
                  <a:schemeClr val="accent1"/>
                </a:solidFill>
              </a:rPr>
              <a:t>Bucak Model </a:t>
            </a:r>
            <a:r>
              <a:rPr lang="tr-TR" b="1" dirty="0" err="1">
                <a:solidFill>
                  <a:schemeClr val="accent1"/>
                </a:solidFill>
              </a:rPr>
              <a:t>Forest</a:t>
            </a:r>
            <a:r>
              <a:rPr lang="tr-TR" b="1" dirty="0">
                <a:solidFill>
                  <a:schemeClr val="accent1"/>
                </a:solidFill>
              </a:rPr>
              <a:t> </a:t>
            </a:r>
            <a:r>
              <a:rPr lang="tr-TR" b="1" dirty="0" err="1">
                <a:solidFill>
                  <a:schemeClr val="accent1"/>
                </a:solidFill>
              </a:rPr>
              <a:t>Non-wood</a:t>
            </a:r>
            <a:r>
              <a:rPr lang="tr-TR" b="1" dirty="0">
                <a:solidFill>
                  <a:schemeClr val="accent1"/>
                </a:solidFill>
              </a:rPr>
              <a:t> </a:t>
            </a:r>
            <a:r>
              <a:rPr lang="tr-TR" b="1" dirty="0" err="1">
                <a:solidFill>
                  <a:schemeClr val="accent1"/>
                </a:solidFill>
              </a:rPr>
              <a:t>Forest</a:t>
            </a:r>
            <a:r>
              <a:rPr lang="tr-TR" b="1" dirty="0">
                <a:solidFill>
                  <a:schemeClr val="accent1"/>
                </a:solidFill>
              </a:rPr>
              <a:t> </a:t>
            </a:r>
            <a:r>
              <a:rPr lang="tr-TR" b="1" dirty="0" err="1">
                <a:solidFill>
                  <a:schemeClr val="accent1"/>
                </a:solidFill>
              </a:rPr>
              <a:t>Products</a:t>
            </a:r>
            <a:endParaRPr lang="tr-TR" b="1" dirty="0">
              <a:solidFill>
                <a:schemeClr val="accent1"/>
              </a:solidFill>
            </a:endParaRPr>
          </a:p>
        </p:txBody>
      </p:sp>
      <p:pic>
        <p:nvPicPr>
          <p:cNvPr id="4" name="İçerik Yer Tutucusu 11">
            <a:extLst>
              <a:ext uri="{FF2B5EF4-FFF2-40B4-BE49-F238E27FC236}">
                <a16:creationId xmlns:a16="http://schemas.microsoft.com/office/drawing/2014/main" id="{6E18C6EB-65DC-4D6E-8261-F26D7604E2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2541" y="1668993"/>
            <a:ext cx="5801784" cy="4115752"/>
          </a:xfrm>
        </p:spPr>
      </p:pic>
      <p:pic>
        <p:nvPicPr>
          <p:cNvPr id="5" name="Resim 4">
            <a:extLst>
              <a:ext uri="{FF2B5EF4-FFF2-40B4-BE49-F238E27FC236}">
                <a16:creationId xmlns:a16="http://schemas.microsoft.com/office/drawing/2014/main" id="{A77BD9C8-1F69-4A68-9763-6C19A4587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75" y="1668993"/>
            <a:ext cx="5801785" cy="4115752"/>
          </a:xfrm>
          <a:prstGeom prst="rect">
            <a:avLst/>
          </a:prstGeom>
        </p:spPr>
      </p:pic>
      <p:sp>
        <p:nvSpPr>
          <p:cNvPr id="6" name="Metin kutusu 5">
            <a:extLst>
              <a:ext uri="{FF2B5EF4-FFF2-40B4-BE49-F238E27FC236}">
                <a16:creationId xmlns:a16="http://schemas.microsoft.com/office/drawing/2014/main" id="{E0B7CAD5-D851-4AB6-BCC2-14AC02974566}"/>
              </a:ext>
            </a:extLst>
          </p:cNvPr>
          <p:cNvSpPr txBox="1"/>
          <p:nvPr/>
        </p:nvSpPr>
        <p:spPr>
          <a:xfrm>
            <a:off x="8518090" y="4988703"/>
            <a:ext cx="3496235" cy="646331"/>
          </a:xfrm>
          <a:prstGeom prst="rect">
            <a:avLst/>
          </a:prstGeom>
          <a:noFill/>
        </p:spPr>
        <p:txBody>
          <a:bodyPr wrap="square" rtlCol="0">
            <a:spAutoFit/>
          </a:bodyPr>
          <a:lstStyle/>
          <a:p>
            <a:r>
              <a:rPr lang="tr-TR" dirty="0"/>
              <a:t>Andız</a:t>
            </a:r>
          </a:p>
          <a:p>
            <a:r>
              <a:rPr lang="tr-TR" dirty="0" err="1">
                <a:solidFill>
                  <a:schemeClr val="accent4">
                    <a:lumMod val="60000"/>
                    <a:lumOff val="40000"/>
                  </a:schemeClr>
                </a:solidFill>
              </a:rPr>
              <a:t>Syrian</a:t>
            </a:r>
            <a:r>
              <a:rPr lang="tr-TR" dirty="0">
                <a:solidFill>
                  <a:schemeClr val="accent4">
                    <a:lumMod val="60000"/>
                    <a:lumOff val="40000"/>
                  </a:schemeClr>
                </a:solidFill>
              </a:rPr>
              <a:t> </a:t>
            </a:r>
            <a:r>
              <a:rPr lang="tr-TR" dirty="0" err="1">
                <a:solidFill>
                  <a:schemeClr val="accent4">
                    <a:lumMod val="60000"/>
                    <a:lumOff val="40000"/>
                  </a:schemeClr>
                </a:solidFill>
              </a:rPr>
              <a:t>juniper</a:t>
            </a:r>
            <a:r>
              <a:rPr lang="tr-TR" dirty="0">
                <a:solidFill>
                  <a:schemeClr val="accent4">
                    <a:lumMod val="60000"/>
                    <a:lumOff val="40000"/>
                  </a:schemeClr>
                </a:solidFill>
              </a:rPr>
              <a:t> (</a:t>
            </a:r>
            <a:r>
              <a:rPr lang="tr-TR" i="1" dirty="0" err="1">
                <a:solidFill>
                  <a:schemeClr val="accent4">
                    <a:lumMod val="60000"/>
                    <a:lumOff val="40000"/>
                  </a:schemeClr>
                </a:solidFill>
              </a:rPr>
              <a:t>Juniperus</a:t>
            </a:r>
            <a:r>
              <a:rPr lang="tr-TR" i="1" dirty="0">
                <a:solidFill>
                  <a:schemeClr val="accent4">
                    <a:lumMod val="60000"/>
                    <a:lumOff val="40000"/>
                  </a:schemeClr>
                </a:solidFill>
              </a:rPr>
              <a:t> </a:t>
            </a:r>
            <a:r>
              <a:rPr lang="tr-TR" i="1" dirty="0" err="1">
                <a:solidFill>
                  <a:schemeClr val="accent4">
                    <a:lumMod val="60000"/>
                    <a:lumOff val="40000"/>
                  </a:schemeClr>
                </a:solidFill>
              </a:rPr>
              <a:t>drupacea</a:t>
            </a:r>
            <a:r>
              <a:rPr lang="tr-TR" dirty="0">
                <a:solidFill>
                  <a:schemeClr val="accent4">
                    <a:lumMod val="60000"/>
                    <a:lumOff val="40000"/>
                  </a:schemeClr>
                </a:solidFill>
              </a:rPr>
              <a:t>)</a:t>
            </a:r>
          </a:p>
        </p:txBody>
      </p:sp>
    </p:spTree>
    <p:extLst>
      <p:ext uri="{BB962C8B-B14F-4D97-AF65-F5344CB8AC3E}">
        <p14:creationId xmlns:p14="http://schemas.microsoft.com/office/powerpoint/2010/main" val="679121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4A9F8BA-7D4F-409D-A3D0-72AF65D5F612}"/>
              </a:ext>
            </a:extLst>
          </p:cNvPr>
          <p:cNvSpPr>
            <a:spLocks noGrp="1"/>
          </p:cNvSpPr>
          <p:nvPr>
            <p:ph type="title"/>
          </p:nvPr>
        </p:nvSpPr>
        <p:spPr/>
        <p:txBody>
          <a:bodyPr>
            <a:normAutofit fontScale="90000"/>
          </a:bodyPr>
          <a:lstStyle/>
          <a:p>
            <a:r>
              <a:rPr lang="tr-TR" b="1" dirty="0"/>
              <a:t>Bucak Model Ormanı Odun Dışı Orman Ürünleri</a:t>
            </a:r>
            <a:br>
              <a:rPr lang="tr-TR" b="1" dirty="0"/>
            </a:br>
            <a:r>
              <a:rPr lang="tr-TR" b="1" dirty="0">
                <a:solidFill>
                  <a:schemeClr val="accent1"/>
                </a:solidFill>
              </a:rPr>
              <a:t>Bucak Model </a:t>
            </a:r>
            <a:r>
              <a:rPr lang="tr-TR" b="1" dirty="0" err="1">
                <a:solidFill>
                  <a:schemeClr val="accent1"/>
                </a:solidFill>
              </a:rPr>
              <a:t>Forest</a:t>
            </a:r>
            <a:r>
              <a:rPr lang="tr-TR" b="1" dirty="0">
                <a:solidFill>
                  <a:schemeClr val="accent1"/>
                </a:solidFill>
              </a:rPr>
              <a:t> </a:t>
            </a:r>
            <a:r>
              <a:rPr lang="tr-TR" b="1" dirty="0" err="1">
                <a:solidFill>
                  <a:schemeClr val="accent1"/>
                </a:solidFill>
              </a:rPr>
              <a:t>Non-wood</a:t>
            </a:r>
            <a:r>
              <a:rPr lang="tr-TR" b="1" dirty="0">
                <a:solidFill>
                  <a:schemeClr val="accent1"/>
                </a:solidFill>
              </a:rPr>
              <a:t> </a:t>
            </a:r>
            <a:r>
              <a:rPr lang="tr-TR" b="1" dirty="0" err="1">
                <a:solidFill>
                  <a:schemeClr val="accent1"/>
                </a:solidFill>
              </a:rPr>
              <a:t>Forest</a:t>
            </a:r>
            <a:r>
              <a:rPr lang="tr-TR" b="1" dirty="0">
                <a:solidFill>
                  <a:schemeClr val="accent1"/>
                </a:solidFill>
              </a:rPr>
              <a:t> </a:t>
            </a:r>
            <a:r>
              <a:rPr lang="tr-TR" b="1" dirty="0" err="1">
                <a:solidFill>
                  <a:schemeClr val="accent1"/>
                </a:solidFill>
              </a:rPr>
              <a:t>Products</a:t>
            </a:r>
            <a:endParaRPr lang="tr-TR" b="1" dirty="0">
              <a:solidFill>
                <a:schemeClr val="accent1"/>
              </a:solidFill>
            </a:endParaRPr>
          </a:p>
        </p:txBody>
      </p:sp>
      <p:sp>
        <p:nvSpPr>
          <p:cNvPr id="8" name="Metin kutusu 7">
            <a:extLst>
              <a:ext uri="{FF2B5EF4-FFF2-40B4-BE49-F238E27FC236}">
                <a16:creationId xmlns:a16="http://schemas.microsoft.com/office/drawing/2014/main" id="{8B0A757D-3BAC-4DCA-B086-6D63421D86A5}"/>
              </a:ext>
            </a:extLst>
          </p:cNvPr>
          <p:cNvSpPr txBox="1"/>
          <p:nvPr/>
        </p:nvSpPr>
        <p:spPr>
          <a:xfrm>
            <a:off x="3201317" y="5819317"/>
            <a:ext cx="5789366" cy="707886"/>
          </a:xfrm>
          <a:prstGeom prst="rect">
            <a:avLst/>
          </a:prstGeom>
          <a:noFill/>
        </p:spPr>
        <p:txBody>
          <a:bodyPr wrap="square" rtlCol="0">
            <a:spAutoFit/>
          </a:bodyPr>
          <a:lstStyle/>
          <a:p>
            <a:pPr algn="ctr"/>
            <a:r>
              <a:rPr lang="tr-TR" sz="2000" dirty="0"/>
              <a:t>Orman Köylüsüne İş İmkanı Sunma</a:t>
            </a:r>
          </a:p>
          <a:p>
            <a:pPr algn="ctr"/>
            <a:r>
              <a:rPr lang="en-US" sz="2000" dirty="0">
                <a:solidFill>
                  <a:schemeClr val="accent1"/>
                </a:solidFill>
              </a:rPr>
              <a:t>Providing Job Opportunity to Forest Villager</a:t>
            </a:r>
            <a:endParaRPr lang="tr-TR" sz="2000" dirty="0">
              <a:solidFill>
                <a:schemeClr val="accent1"/>
              </a:solidFill>
            </a:endParaRPr>
          </a:p>
        </p:txBody>
      </p:sp>
      <p:pic>
        <p:nvPicPr>
          <p:cNvPr id="9" name="İçerik Yer Tutucusu 4">
            <a:extLst>
              <a:ext uri="{FF2B5EF4-FFF2-40B4-BE49-F238E27FC236}">
                <a16:creationId xmlns:a16="http://schemas.microsoft.com/office/drawing/2014/main" id="{827921DB-D8F7-4CF5-8213-F6093283C9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634" y="1690688"/>
            <a:ext cx="3652718" cy="4127522"/>
          </a:xfrm>
        </p:spPr>
      </p:pic>
      <p:pic>
        <p:nvPicPr>
          <p:cNvPr id="10" name="Resim 9">
            <a:extLst>
              <a:ext uri="{FF2B5EF4-FFF2-40B4-BE49-F238E27FC236}">
                <a16:creationId xmlns:a16="http://schemas.microsoft.com/office/drawing/2014/main" id="{6C742F6F-587A-4952-9A79-B9A424033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042" y="1690688"/>
            <a:ext cx="3652718" cy="4127522"/>
          </a:xfrm>
          <a:prstGeom prst="rect">
            <a:avLst/>
          </a:prstGeom>
        </p:spPr>
      </p:pic>
      <p:pic>
        <p:nvPicPr>
          <p:cNvPr id="11" name="Resim 10">
            <a:extLst>
              <a:ext uri="{FF2B5EF4-FFF2-40B4-BE49-F238E27FC236}">
                <a16:creationId xmlns:a16="http://schemas.microsoft.com/office/drawing/2014/main" id="{5A17E133-F728-4F29-B950-F368E8FB8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4836" y="1690688"/>
            <a:ext cx="3730530" cy="4127522"/>
          </a:xfrm>
          <a:prstGeom prst="rect">
            <a:avLst/>
          </a:prstGeom>
        </p:spPr>
      </p:pic>
    </p:spTree>
    <p:extLst>
      <p:ext uri="{BB962C8B-B14F-4D97-AF65-F5344CB8AC3E}">
        <p14:creationId xmlns:p14="http://schemas.microsoft.com/office/powerpoint/2010/main" val="4233884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5CAB73A-0670-42F2-893D-EA54ABF8F04D}"/>
              </a:ext>
            </a:extLst>
          </p:cNvPr>
          <p:cNvSpPr>
            <a:spLocks noGrp="1"/>
          </p:cNvSpPr>
          <p:nvPr>
            <p:ph type="title"/>
          </p:nvPr>
        </p:nvSpPr>
        <p:spPr/>
        <p:txBody>
          <a:bodyPr>
            <a:normAutofit/>
          </a:bodyPr>
          <a:lstStyle/>
          <a:p>
            <a:r>
              <a:rPr lang="tr-TR" b="1" dirty="0"/>
              <a:t>Model Ormanlarla İlgili Sektörler</a:t>
            </a:r>
            <a:br>
              <a:rPr lang="tr-TR" b="1" dirty="0"/>
            </a:br>
            <a:r>
              <a:rPr lang="tr-TR" b="1" dirty="0" err="1">
                <a:solidFill>
                  <a:schemeClr val="accent1"/>
                </a:solidFill>
              </a:rPr>
              <a:t>Sectors</a:t>
            </a:r>
            <a:r>
              <a:rPr lang="tr-TR" b="1" dirty="0">
                <a:solidFill>
                  <a:schemeClr val="accent1"/>
                </a:solidFill>
              </a:rPr>
              <a:t> </a:t>
            </a:r>
            <a:r>
              <a:rPr lang="tr-TR" b="1" dirty="0" err="1">
                <a:solidFill>
                  <a:schemeClr val="accent1"/>
                </a:solidFill>
              </a:rPr>
              <a:t>Related</a:t>
            </a:r>
            <a:r>
              <a:rPr lang="tr-TR" b="1" dirty="0">
                <a:solidFill>
                  <a:schemeClr val="accent1"/>
                </a:solidFill>
              </a:rPr>
              <a:t> </a:t>
            </a:r>
            <a:r>
              <a:rPr lang="tr-TR" b="1" dirty="0" err="1">
                <a:solidFill>
                  <a:schemeClr val="accent1"/>
                </a:solidFill>
              </a:rPr>
              <a:t>to</a:t>
            </a:r>
            <a:r>
              <a:rPr lang="tr-TR" b="1" dirty="0">
                <a:solidFill>
                  <a:schemeClr val="accent1"/>
                </a:solidFill>
              </a:rPr>
              <a:t> Model </a:t>
            </a:r>
            <a:r>
              <a:rPr lang="tr-TR" b="1" dirty="0" err="1">
                <a:solidFill>
                  <a:schemeClr val="accent1"/>
                </a:solidFill>
              </a:rPr>
              <a:t>Forests</a:t>
            </a:r>
            <a:endParaRPr lang="tr-TR" b="1" dirty="0">
              <a:solidFill>
                <a:schemeClr val="accent1"/>
              </a:solidFill>
            </a:endParaRPr>
          </a:p>
        </p:txBody>
      </p:sp>
      <p:grpSp>
        <p:nvGrpSpPr>
          <p:cNvPr id="4" name="Grup 3">
            <a:extLst>
              <a:ext uri="{FF2B5EF4-FFF2-40B4-BE49-F238E27FC236}">
                <a16:creationId xmlns:a16="http://schemas.microsoft.com/office/drawing/2014/main" id="{B36F291C-74FE-4E5C-AD3E-F782BA64A67F}"/>
              </a:ext>
            </a:extLst>
          </p:cNvPr>
          <p:cNvGrpSpPr/>
          <p:nvPr/>
        </p:nvGrpSpPr>
        <p:grpSpPr>
          <a:xfrm>
            <a:off x="1586753" y="1766048"/>
            <a:ext cx="9421906" cy="3971363"/>
            <a:chOff x="1586753" y="1936376"/>
            <a:chExt cx="9421906" cy="3971363"/>
          </a:xfrm>
        </p:grpSpPr>
        <p:sp>
          <p:nvSpPr>
            <p:cNvPr id="5" name="Dikdörtgen 4">
              <a:extLst>
                <a:ext uri="{FF2B5EF4-FFF2-40B4-BE49-F238E27FC236}">
                  <a16:creationId xmlns:a16="http://schemas.microsoft.com/office/drawing/2014/main" id="{7080F84E-D799-4A9A-8D3D-59A4F89F88CD}"/>
                </a:ext>
              </a:extLst>
            </p:cNvPr>
            <p:cNvSpPr/>
            <p:nvPr/>
          </p:nvSpPr>
          <p:spPr>
            <a:xfrm>
              <a:off x="4695263" y="3429000"/>
              <a:ext cx="2801471" cy="73062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Model Orman</a:t>
              </a:r>
            </a:p>
            <a:p>
              <a:pPr algn="ctr"/>
              <a:r>
                <a:rPr lang="tr-TR" dirty="0">
                  <a:solidFill>
                    <a:schemeClr val="accent4">
                      <a:lumMod val="60000"/>
                      <a:lumOff val="40000"/>
                    </a:schemeClr>
                  </a:solidFill>
                </a:rPr>
                <a:t>Model </a:t>
              </a:r>
              <a:r>
                <a:rPr lang="tr-TR" dirty="0" err="1">
                  <a:solidFill>
                    <a:schemeClr val="accent4">
                      <a:lumMod val="60000"/>
                      <a:lumOff val="40000"/>
                    </a:schemeClr>
                  </a:solidFill>
                </a:rPr>
                <a:t>Forest</a:t>
              </a:r>
              <a:endParaRPr lang="tr-TR" dirty="0">
                <a:solidFill>
                  <a:schemeClr val="accent4">
                    <a:lumMod val="60000"/>
                    <a:lumOff val="40000"/>
                  </a:schemeClr>
                </a:solidFill>
              </a:endParaRPr>
            </a:p>
          </p:txBody>
        </p:sp>
        <p:sp>
          <p:nvSpPr>
            <p:cNvPr id="6" name="Dikdörtgen: Yuvarlatılmış Köşeler 5">
              <a:extLst>
                <a:ext uri="{FF2B5EF4-FFF2-40B4-BE49-F238E27FC236}">
                  <a16:creationId xmlns:a16="http://schemas.microsoft.com/office/drawing/2014/main" id="{19671A7C-491A-4030-A056-627ADDBCB5F2}"/>
                </a:ext>
              </a:extLst>
            </p:cNvPr>
            <p:cNvSpPr/>
            <p:nvPr/>
          </p:nvSpPr>
          <p:spPr>
            <a:xfrm>
              <a:off x="1586753" y="2339788"/>
              <a:ext cx="2801471" cy="90174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Ormana Dayalı Turizm</a:t>
              </a:r>
            </a:p>
            <a:p>
              <a:pPr algn="ctr"/>
              <a:r>
                <a:rPr lang="tr-TR" dirty="0" err="1">
                  <a:solidFill>
                    <a:schemeClr val="accent4">
                      <a:lumMod val="60000"/>
                      <a:lumOff val="40000"/>
                    </a:schemeClr>
                  </a:solidFill>
                </a:rPr>
                <a:t>Forest</a:t>
              </a:r>
              <a:r>
                <a:rPr lang="tr-TR" dirty="0">
                  <a:solidFill>
                    <a:schemeClr val="accent4">
                      <a:lumMod val="60000"/>
                      <a:lumOff val="40000"/>
                    </a:schemeClr>
                  </a:solidFill>
                </a:rPr>
                <a:t> </a:t>
              </a:r>
              <a:r>
                <a:rPr lang="tr-TR" dirty="0" err="1">
                  <a:solidFill>
                    <a:schemeClr val="accent4">
                      <a:lumMod val="60000"/>
                      <a:lumOff val="40000"/>
                    </a:schemeClr>
                  </a:solidFill>
                </a:rPr>
                <a:t>Based</a:t>
              </a:r>
              <a:r>
                <a:rPr lang="tr-TR" dirty="0">
                  <a:solidFill>
                    <a:schemeClr val="accent4">
                      <a:lumMod val="60000"/>
                      <a:lumOff val="40000"/>
                    </a:schemeClr>
                  </a:solidFill>
                </a:rPr>
                <a:t> </a:t>
              </a:r>
              <a:r>
                <a:rPr lang="tr-TR" dirty="0" err="1">
                  <a:solidFill>
                    <a:schemeClr val="accent4">
                      <a:lumMod val="60000"/>
                      <a:lumOff val="40000"/>
                    </a:schemeClr>
                  </a:solidFill>
                </a:rPr>
                <a:t>Tourism</a:t>
              </a:r>
              <a:endParaRPr lang="tr-TR" dirty="0">
                <a:solidFill>
                  <a:schemeClr val="accent4">
                    <a:lumMod val="60000"/>
                    <a:lumOff val="40000"/>
                  </a:schemeClr>
                </a:solidFill>
              </a:endParaRPr>
            </a:p>
          </p:txBody>
        </p:sp>
        <p:sp>
          <p:nvSpPr>
            <p:cNvPr id="7" name="Dikdörtgen: Yuvarlatılmış Köşeler 6">
              <a:extLst>
                <a:ext uri="{FF2B5EF4-FFF2-40B4-BE49-F238E27FC236}">
                  <a16:creationId xmlns:a16="http://schemas.microsoft.com/office/drawing/2014/main" id="{6D5B84DC-69C8-4377-A9E7-4D075FFD7369}"/>
                </a:ext>
              </a:extLst>
            </p:cNvPr>
            <p:cNvSpPr/>
            <p:nvPr/>
          </p:nvSpPr>
          <p:spPr>
            <a:xfrm>
              <a:off x="7803776" y="1936376"/>
              <a:ext cx="2989730" cy="130515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Odun Ürünleri, Üretim, Pazarlama ve Sertifikasyon</a:t>
              </a:r>
            </a:p>
            <a:p>
              <a:pPr algn="ctr"/>
              <a:r>
                <a:rPr lang="en-US" dirty="0">
                  <a:solidFill>
                    <a:schemeClr val="accent4">
                      <a:lumMod val="60000"/>
                      <a:lumOff val="40000"/>
                    </a:schemeClr>
                  </a:solidFill>
                </a:rPr>
                <a:t>Wood Products, Production, Marketing and Certification</a:t>
              </a:r>
              <a:endParaRPr lang="tr-TR" dirty="0">
                <a:solidFill>
                  <a:schemeClr val="accent4">
                    <a:lumMod val="60000"/>
                    <a:lumOff val="40000"/>
                  </a:schemeClr>
                </a:solidFill>
              </a:endParaRPr>
            </a:p>
          </p:txBody>
        </p:sp>
        <p:sp>
          <p:nvSpPr>
            <p:cNvPr id="8" name="Dikdörtgen: Yuvarlatılmış Köşeler 7">
              <a:extLst>
                <a:ext uri="{FF2B5EF4-FFF2-40B4-BE49-F238E27FC236}">
                  <a16:creationId xmlns:a16="http://schemas.microsoft.com/office/drawing/2014/main" id="{9A95E6A6-84B7-43F1-9ECE-8C985B232B26}"/>
                </a:ext>
              </a:extLst>
            </p:cNvPr>
            <p:cNvSpPr/>
            <p:nvPr/>
          </p:nvSpPr>
          <p:spPr>
            <a:xfrm>
              <a:off x="8005481" y="4602582"/>
              <a:ext cx="3003178" cy="130515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Çevresel Etkiler, İklim Değişikliği</a:t>
              </a:r>
            </a:p>
            <a:p>
              <a:pPr algn="ctr"/>
              <a:r>
                <a:rPr lang="tr-TR" dirty="0" err="1">
                  <a:solidFill>
                    <a:schemeClr val="accent4">
                      <a:lumMod val="60000"/>
                      <a:lumOff val="40000"/>
                    </a:schemeClr>
                  </a:solidFill>
                </a:rPr>
                <a:t>Environmental</a:t>
              </a:r>
              <a:r>
                <a:rPr lang="tr-TR" dirty="0">
                  <a:solidFill>
                    <a:schemeClr val="accent4">
                      <a:lumMod val="60000"/>
                      <a:lumOff val="40000"/>
                    </a:schemeClr>
                  </a:solidFill>
                </a:rPr>
                <a:t> </a:t>
              </a:r>
              <a:r>
                <a:rPr lang="tr-TR" dirty="0" err="1">
                  <a:solidFill>
                    <a:schemeClr val="accent4">
                      <a:lumMod val="60000"/>
                      <a:lumOff val="40000"/>
                    </a:schemeClr>
                  </a:solidFill>
                </a:rPr>
                <a:t>Impacts</a:t>
              </a:r>
              <a:r>
                <a:rPr lang="tr-TR" dirty="0">
                  <a:solidFill>
                    <a:schemeClr val="accent4">
                      <a:lumMod val="60000"/>
                      <a:lumOff val="40000"/>
                    </a:schemeClr>
                  </a:solidFill>
                </a:rPr>
                <a:t>, </a:t>
              </a:r>
              <a:r>
                <a:rPr lang="tr-TR" dirty="0" err="1">
                  <a:solidFill>
                    <a:schemeClr val="accent4">
                      <a:lumMod val="60000"/>
                      <a:lumOff val="40000"/>
                    </a:schemeClr>
                  </a:solidFill>
                </a:rPr>
                <a:t>Climate</a:t>
              </a:r>
              <a:r>
                <a:rPr lang="tr-TR" dirty="0">
                  <a:solidFill>
                    <a:schemeClr val="accent4">
                      <a:lumMod val="60000"/>
                      <a:lumOff val="40000"/>
                    </a:schemeClr>
                  </a:solidFill>
                </a:rPr>
                <a:t> </a:t>
              </a:r>
              <a:r>
                <a:rPr lang="tr-TR" dirty="0" err="1">
                  <a:solidFill>
                    <a:schemeClr val="accent4">
                      <a:lumMod val="60000"/>
                      <a:lumOff val="40000"/>
                    </a:schemeClr>
                  </a:solidFill>
                </a:rPr>
                <a:t>Change</a:t>
              </a:r>
              <a:endParaRPr lang="tr-TR" dirty="0">
                <a:solidFill>
                  <a:schemeClr val="accent4">
                    <a:lumMod val="60000"/>
                    <a:lumOff val="40000"/>
                  </a:schemeClr>
                </a:solidFill>
              </a:endParaRPr>
            </a:p>
          </p:txBody>
        </p:sp>
        <p:sp>
          <p:nvSpPr>
            <p:cNvPr id="9" name="Dikdörtgen: Yuvarlatılmış Köşeler 8">
              <a:extLst>
                <a:ext uri="{FF2B5EF4-FFF2-40B4-BE49-F238E27FC236}">
                  <a16:creationId xmlns:a16="http://schemas.microsoft.com/office/drawing/2014/main" id="{84B65BA6-6DBC-43FC-9080-836C836AFC92}"/>
                </a:ext>
              </a:extLst>
            </p:cNvPr>
            <p:cNvSpPr/>
            <p:nvPr/>
          </p:nvSpPr>
          <p:spPr>
            <a:xfrm>
              <a:off x="4877919" y="4602583"/>
              <a:ext cx="2436161" cy="90174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Kurumsal Çerçeve</a:t>
              </a:r>
            </a:p>
            <a:p>
              <a:pPr algn="ctr"/>
              <a:r>
                <a:rPr lang="tr-TR" dirty="0" err="1">
                  <a:solidFill>
                    <a:schemeClr val="accent4">
                      <a:lumMod val="60000"/>
                      <a:lumOff val="40000"/>
                    </a:schemeClr>
                  </a:solidFill>
                </a:rPr>
                <a:t>Institutional</a:t>
              </a:r>
              <a:r>
                <a:rPr lang="tr-TR" dirty="0">
                  <a:solidFill>
                    <a:schemeClr val="accent4">
                      <a:lumMod val="60000"/>
                      <a:lumOff val="40000"/>
                    </a:schemeClr>
                  </a:solidFill>
                </a:rPr>
                <a:t> Framework</a:t>
              </a:r>
            </a:p>
          </p:txBody>
        </p:sp>
        <p:sp>
          <p:nvSpPr>
            <p:cNvPr id="10" name="Dikdörtgen: Yuvarlatılmış Köşeler 9">
              <a:extLst>
                <a:ext uri="{FF2B5EF4-FFF2-40B4-BE49-F238E27FC236}">
                  <a16:creationId xmlns:a16="http://schemas.microsoft.com/office/drawing/2014/main" id="{EFD1C625-15E8-4870-B67F-9E8F550BC44B}"/>
                </a:ext>
              </a:extLst>
            </p:cNvPr>
            <p:cNvSpPr/>
            <p:nvPr/>
          </p:nvSpPr>
          <p:spPr>
            <a:xfrm>
              <a:off x="1586753" y="4602582"/>
              <a:ext cx="2599765" cy="113482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Odun Dışı Orman Ürünleri</a:t>
              </a:r>
            </a:p>
            <a:p>
              <a:pPr algn="ctr"/>
              <a:r>
                <a:rPr lang="tr-TR" dirty="0" err="1">
                  <a:solidFill>
                    <a:schemeClr val="accent4">
                      <a:lumMod val="60000"/>
                      <a:lumOff val="40000"/>
                    </a:schemeClr>
                  </a:solidFill>
                </a:rPr>
                <a:t>Non-wood</a:t>
              </a:r>
              <a:r>
                <a:rPr lang="tr-TR" dirty="0">
                  <a:solidFill>
                    <a:schemeClr val="accent4">
                      <a:lumMod val="60000"/>
                      <a:lumOff val="40000"/>
                    </a:schemeClr>
                  </a:solidFill>
                </a:rPr>
                <a:t> </a:t>
              </a:r>
              <a:r>
                <a:rPr lang="tr-TR" dirty="0" err="1">
                  <a:solidFill>
                    <a:schemeClr val="accent4">
                      <a:lumMod val="60000"/>
                      <a:lumOff val="40000"/>
                    </a:schemeClr>
                  </a:solidFill>
                </a:rPr>
                <a:t>Forest</a:t>
              </a:r>
              <a:r>
                <a:rPr lang="tr-TR" dirty="0">
                  <a:solidFill>
                    <a:schemeClr val="accent4">
                      <a:lumMod val="60000"/>
                      <a:lumOff val="40000"/>
                    </a:schemeClr>
                  </a:solidFill>
                </a:rPr>
                <a:t> </a:t>
              </a:r>
              <a:r>
                <a:rPr lang="tr-TR" dirty="0" err="1">
                  <a:solidFill>
                    <a:schemeClr val="accent4">
                      <a:lumMod val="60000"/>
                      <a:lumOff val="40000"/>
                    </a:schemeClr>
                  </a:solidFill>
                </a:rPr>
                <a:t>Products</a:t>
              </a:r>
              <a:endParaRPr lang="tr-TR" dirty="0">
                <a:solidFill>
                  <a:schemeClr val="accent4">
                    <a:lumMod val="60000"/>
                    <a:lumOff val="40000"/>
                  </a:schemeClr>
                </a:solidFill>
              </a:endParaRPr>
            </a:p>
          </p:txBody>
        </p:sp>
        <p:sp>
          <p:nvSpPr>
            <p:cNvPr id="11" name="Ok: Sol Sağ 10">
              <a:extLst>
                <a:ext uri="{FF2B5EF4-FFF2-40B4-BE49-F238E27FC236}">
                  <a16:creationId xmlns:a16="http://schemas.microsoft.com/office/drawing/2014/main" id="{ED89E2ED-4305-4CA0-80BF-F8704DB1B28D}"/>
                </a:ext>
              </a:extLst>
            </p:cNvPr>
            <p:cNvSpPr/>
            <p:nvPr/>
          </p:nvSpPr>
          <p:spPr>
            <a:xfrm>
              <a:off x="5060574" y="2588955"/>
              <a:ext cx="2070847" cy="315610"/>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k: Yukarı Aşağı 11">
              <a:extLst>
                <a:ext uri="{FF2B5EF4-FFF2-40B4-BE49-F238E27FC236}">
                  <a16:creationId xmlns:a16="http://schemas.microsoft.com/office/drawing/2014/main" id="{03E1B0D2-6129-4E0B-9181-D31506F93434}"/>
                </a:ext>
              </a:extLst>
            </p:cNvPr>
            <p:cNvSpPr/>
            <p:nvPr/>
          </p:nvSpPr>
          <p:spPr>
            <a:xfrm>
              <a:off x="9126070" y="3429000"/>
              <a:ext cx="322730" cy="959224"/>
            </a:xfrm>
            <a:prstGeom prst="up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k: Sol Sağ 12">
              <a:extLst>
                <a:ext uri="{FF2B5EF4-FFF2-40B4-BE49-F238E27FC236}">
                  <a16:creationId xmlns:a16="http://schemas.microsoft.com/office/drawing/2014/main" id="{3A3A3F71-039F-4478-A222-A65DB3A2D997}"/>
                </a:ext>
              </a:extLst>
            </p:cNvPr>
            <p:cNvSpPr/>
            <p:nvPr/>
          </p:nvSpPr>
          <p:spPr>
            <a:xfrm>
              <a:off x="4320988" y="5005993"/>
              <a:ext cx="374275" cy="238360"/>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k: Sol Sağ 13">
              <a:extLst>
                <a:ext uri="{FF2B5EF4-FFF2-40B4-BE49-F238E27FC236}">
                  <a16:creationId xmlns:a16="http://schemas.microsoft.com/office/drawing/2014/main" id="{0E959671-8B98-4866-B7E9-FAAB089424B3}"/>
                </a:ext>
              </a:extLst>
            </p:cNvPr>
            <p:cNvSpPr/>
            <p:nvPr/>
          </p:nvSpPr>
          <p:spPr>
            <a:xfrm>
              <a:off x="7496734" y="5100918"/>
              <a:ext cx="419101" cy="251240"/>
            </a:xfrm>
            <a:prstGeom prst="lef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k: Yukarı Aşağı 14">
              <a:extLst>
                <a:ext uri="{FF2B5EF4-FFF2-40B4-BE49-F238E27FC236}">
                  <a16:creationId xmlns:a16="http://schemas.microsoft.com/office/drawing/2014/main" id="{804AB105-23A1-465E-B692-34A1D861BE79}"/>
                </a:ext>
              </a:extLst>
            </p:cNvPr>
            <p:cNvSpPr/>
            <p:nvPr/>
          </p:nvSpPr>
          <p:spPr>
            <a:xfrm>
              <a:off x="2904565" y="3457739"/>
              <a:ext cx="322730" cy="901746"/>
            </a:xfrm>
            <a:prstGeom prst="up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251146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a:extLst>
              <a:ext uri="{FF2B5EF4-FFF2-40B4-BE49-F238E27FC236}">
                <a16:creationId xmlns:a16="http://schemas.microsoft.com/office/drawing/2014/main" id="{DB9AB55B-DC2E-4F66-AC36-E15BCDB34258}"/>
              </a:ext>
            </a:extLst>
          </p:cNvPr>
          <p:cNvSpPr>
            <a:spLocks noGrp="1"/>
          </p:cNvSpPr>
          <p:nvPr>
            <p:ph type="title"/>
          </p:nvPr>
        </p:nvSpPr>
        <p:spPr>
          <a:xfrm>
            <a:off x="838200" y="365125"/>
            <a:ext cx="10515600" cy="1325563"/>
          </a:xfrm>
        </p:spPr>
        <p:txBody>
          <a:bodyPr>
            <a:normAutofit/>
          </a:bodyPr>
          <a:lstStyle/>
          <a:p>
            <a:r>
              <a:rPr lang="tr-TR" b="1" dirty="0"/>
              <a:t>Model Ormanlarla İlgili Sektörler</a:t>
            </a:r>
            <a:br>
              <a:rPr lang="tr-TR" b="1" dirty="0"/>
            </a:br>
            <a:r>
              <a:rPr lang="tr-TR" b="1" dirty="0" err="1">
                <a:solidFill>
                  <a:schemeClr val="accent1"/>
                </a:solidFill>
              </a:rPr>
              <a:t>Sectors</a:t>
            </a:r>
            <a:r>
              <a:rPr lang="tr-TR" b="1" dirty="0">
                <a:solidFill>
                  <a:schemeClr val="accent1"/>
                </a:solidFill>
              </a:rPr>
              <a:t> </a:t>
            </a:r>
            <a:r>
              <a:rPr lang="tr-TR" b="1" dirty="0" err="1">
                <a:solidFill>
                  <a:schemeClr val="accent1"/>
                </a:solidFill>
              </a:rPr>
              <a:t>Related</a:t>
            </a:r>
            <a:r>
              <a:rPr lang="tr-TR" b="1" dirty="0">
                <a:solidFill>
                  <a:schemeClr val="accent1"/>
                </a:solidFill>
              </a:rPr>
              <a:t> </a:t>
            </a:r>
            <a:r>
              <a:rPr lang="tr-TR" b="1" dirty="0" err="1">
                <a:solidFill>
                  <a:schemeClr val="accent1"/>
                </a:solidFill>
              </a:rPr>
              <a:t>to</a:t>
            </a:r>
            <a:r>
              <a:rPr lang="tr-TR" b="1" dirty="0">
                <a:solidFill>
                  <a:schemeClr val="accent1"/>
                </a:solidFill>
              </a:rPr>
              <a:t> Model </a:t>
            </a:r>
            <a:r>
              <a:rPr lang="tr-TR" b="1" dirty="0" err="1">
                <a:solidFill>
                  <a:schemeClr val="accent1"/>
                </a:solidFill>
              </a:rPr>
              <a:t>Forests</a:t>
            </a:r>
            <a:endParaRPr lang="tr-TR" b="1" dirty="0">
              <a:solidFill>
                <a:schemeClr val="accent1"/>
              </a:solidFill>
            </a:endParaRPr>
          </a:p>
        </p:txBody>
      </p:sp>
      <p:grpSp>
        <p:nvGrpSpPr>
          <p:cNvPr id="23" name="Grup 22">
            <a:extLst>
              <a:ext uri="{FF2B5EF4-FFF2-40B4-BE49-F238E27FC236}">
                <a16:creationId xmlns:a16="http://schemas.microsoft.com/office/drawing/2014/main" id="{59A76ABA-93CD-419A-ADB3-99DA2908B98E}"/>
              </a:ext>
            </a:extLst>
          </p:cNvPr>
          <p:cNvGrpSpPr/>
          <p:nvPr/>
        </p:nvGrpSpPr>
        <p:grpSpPr>
          <a:xfrm>
            <a:off x="402290" y="1935170"/>
            <a:ext cx="11365010" cy="3910477"/>
            <a:chOff x="402290" y="1972331"/>
            <a:chExt cx="11365010" cy="3910477"/>
          </a:xfrm>
        </p:grpSpPr>
        <p:sp>
          <p:nvSpPr>
            <p:cNvPr id="24" name="Dikdörtgen 23">
              <a:extLst>
                <a:ext uri="{FF2B5EF4-FFF2-40B4-BE49-F238E27FC236}">
                  <a16:creationId xmlns:a16="http://schemas.microsoft.com/office/drawing/2014/main" id="{87D6CDBC-BC3E-405E-AAB5-99EDC5D75F14}"/>
                </a:ext>
              </a:extLst>
            </p:cNvPr>
            <p:cNvSpPr/>
            <p:nvPr/>
          </p:nvSpPr>
          <p:spPr>
            <a:xfrm>
              <a:off x="4596653" y="3626877"/>
              <a:ext cx="2801471" cy="73062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Model Orman</a:t>
              </a:r>
            </a:p>
            <a:p>
              <a:pPr algn="ctr"/>
              <a:r>
                <a:rPr lang="tr-TR" dirty="0">
                  <a:solidFill>
                    <a:schemeClr val="accent4">
                      <a:lumMod val="60000"/>
                      <a:lumOff val="40000"/>
                    </a:schemeClr>
                  </a:solidFill>
                </a:rPr>
                <a:t>Model </a:t>
              </a:r>
              <a:r>
                <a:rPr lang="tr-TR" dirty="0" err="1">
                  <a:solidFill>
                    <a:schemeClr val="accent4">
                      <a:lumMod val="60000"/>
                      <a:lumOff val="40000"/>
                    </a:schemeClr>
                  </a:solidFill>
                </a:rPr>
                <a:t>Forest</a:t>
              </a:r>
              <a:endParaRPr lang="tr-TR" dirty="0">
                <a:solidFill>
                  <a:schemeClr val="accent4">
                    <a:lumMod val="60000"/>
                    <a:lumOff val="40000"/>
                  </a:schemeClr>
                </a:solidFill>
              </a:endParaRPr>
            </a:p>
          </p:txBody>
        </p:sp>
        <p:sp>
          <p:nvSpPr>
            <p:cNvPr id="25" name="Dikdörtgen: Yuvarlatılmış Köşeler 24">
              <a:extLst>
                <a:ext uri="{FF2B5EF4-FFF2-40B4-BE49-F238E27FC236}">
                  <a16:creationId xmlns:a16="http://schemas.microsoft.com/office/drawing/2014/main" id="{99CC6C4B-3EB5-4A84-9525-FDA65FA5CA86}"/>
                </a:ext>
              </a:extLst>
            </p:cNvPr>
            <p:cNvSpPr/>
            <p:nvPr/>
          </p:nvSpPr>
          <p:spPr>
            <a:xfrm>
              <a:off x="8712568" y="3705062"/>
              <a:ext cx="2926977" cy="102197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Kamu Kurum ve Kuruluşları</a:t>
              </a:r>
            </a:p>
            <a:p>
              <a:pPr algn="ctr"/>
              <a:r>
                <a:rPr lang="en-US" dirty="0">
                  <a:solidFill>
                    <a:schemeClr val="accent4">
                      <a:lumMod val="60000"/>
                      <a:lumOff val="40000"/>
                    </a:schemeClr>
                  </a:solidFill>
                </a:rPr>
                <a:t>Public Institutions and Organizations</a:t>
              </a:r>
              <a:endParaRPr lang="tr-TR" dirty="0">
                <a:solidFill>
                  <a:schemeClr val="accent4">
                    <a:lumMod val="60000"/>
                    <a:lumOff val="40000"/>
                  </a:schemeClr>
                </a:solidFill>
              </a:endParaRPr>
            </a:p>
          </p:txBody>
        </p:sp>
        <p:sp>
          <p:nvSpPr>
            <p:cNvPr id="26" name="Dikdörtgen: Yuvarlatılmış Köşeler 25">
              <a:extLst>
                <a:ext uri="{FF2B5EF4-FFF2-40B4-BE49-F238E27FC236}">
                  <a16:creationId xmlns:a16="http://schemas.microsoft.com/office/drawing/2014/main" id="{8E099FE6-2765-4131-B5CA-A75F588852C6}"/>
                </a:ext>
              </a:extLst>
            </p:cNvPr>
            <p:cNvSpPr/>
            <p:nvPr/>
          </p:nvSpPr>
          <p:spPr>
            <a:xfrm>
              <a:off x="8199906" y="4849637"/>
              <a:ext cx="2519083" cy="98137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Kooperatifler, Köylüler</a:t>
              </a:r>
            </a:p>
            <a:p>
              <a:pPr algn="ctr"/>
              <a:r>
                <a:rPr lang="tr-TR" dirty="0" err="1">
                  <a:solidFill>
                    <a:schemeClr val="accent4">
                      <a:lumMod val="60000"/>
                      <a:lumOff val="40000"/>
                    </a:schemeClr>
                  </a:solidFill>
                </a:rPr>
                <a:t>Cooperatives</a:t>
              </a:r>
              <a:r>
                <a:rPr lang="tr-TR" dirty="0">
                  <a:solidFill>
                    <a:schemeClr val="accent4">
                      <a:lumMod val="60000"/>
                      <a:lumOff val="40000"/>
                    </a:schemeClr>
                  </a:solidFill>
                </a:rPr>
                <a:t>, </a:t>
              </a:r>
              <a:r>
                <a:rPr lang="tr-TR" dirty="0" err="1">
                  <a:solidFill>
                    <a:schemeClr val="accent4">
                      <a:lumMod val="60000"/>
                      <a:lumOff val="40000"/>
                    </a:schemeClr>
                  </a:solidFill>
                </a:rPr>
                <a:t>Villagers</a:t>
              </a:r>
              <a:endParaRPr lang="tr-TR" dirty="0">
                <a:solidFill>
                  <a:schemeClr val="accent4">
                    <a:lumMod val="60000"/>
                    <a:lumOff val="40000"/>
                  </a:schemeClr>
                </a:solidFill>
              </a:endParaRPr>
            </a:p>
          </p:txBody>
        </p:sp>
        <p:sp>
          <p:nvSpPr>
            <p:cNvPr id="27" name="Dikdörtgen: Yuvarlatılmış Köşeler 26">
              <a:extLst>
                <a:ext uri="{FF2B5EF4-FFF2-40B4-BE49-F238E27FC236}">
                  <a16:creationId xmlns:a16="http://schemas.microsoft.com/office/drawing/2014/main" id="{CFF74596-C046-4183-B102-ED6667A77D2D}"/>
                </a:ext>
              </a:extLst>
            </p:cNvPr>
            <p:cNvSpPr/>
            <p:nvPr/>
          </p:nvSpPr>
          <p:spPr>
            <a:xfrm>
              <a:off x="5888551" y="5220867"/>
              <a:ext cx="1714505" cy="56741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Gönüllüler</a:t>
              </a:r>
            </a:p>
            <a:p>
              <a:pPr algn="ctr"/>
              <a:r>
                <a:rPr lang="tr-TR" dirty="0" err="1">
                  <a:solidFill>
                    <a:schemeClr val="accent4">
                      <a:lumMod val="60000"/>
                      <a:lumOff val="40000"/>
                    </a:schemeClr>
                  </a:solidFill>
                </a:rPr>
                <a:t>Volunteers</a:t>
              </a:r>
              <a:endParaRPr lang="tr-TR" dirty="0">
                <a:solidFill>
                  <a:schemeClr val="accent4">
                    <a:lumMod val="60000"/>
                    <a:lumOff val="40000"/>
                  </a:schemeClr>
                </a:solidFill>
              </a:endParaRPr>
            </a:p>
          </p:txBody>
        </p:sp>
        <p:sp>
          <p:nvSpPr>
            <p:cNvPr id="28" name="Dikdörtgen: Yuvarlatılmış Köşeler 27">
              <a:extLst>
                <a:ext uri="{FF2B5EF4-FFF2-40B4-BE49-F238E27FC236}">
                  <a16:creationId xmlns:a16="http://schemas.microsoft.com/office/drawing/2014/main" id="{4CBDF295-3B8F-4767-BF36-9388E49BA137}"/>
                </a:ext>
              </a:extLst>
            </p:cNvPr>
            <p:cNvSpPr/>
            <p:nvPr/>
          </p:nvSpPr>
          <p:spPr>
            <a:xfrm>
              <a:off x="402290" y="4159624"/>
              <a:ext cx="2599765" cy="113482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Sivil Toplum Kuruluşları</a:t>
              </a:r>
            </a:p>
            <a:p>
              <a:pPr algn="ctr"/>
              <a:r>
                <a:rPr lang="tr-TR" dirty="0" err="1">
                  <a:solidFill>
                    <a:schemeClr val="accent4">
                      <a:lumMod val="60000"/>
                      <a:lumOff val="40000"/>
                    </a:schemeClr>
                  </a:solidFill>
                </a:rPr>
                <a:t>Non-governmental</a:t>
              </a:r>
              <a:r>
                <a:rPr lang="tr-TR" dirty="0">
                  <a:solidFill>
                    <a:schemeClr val="accent4">
                      <a:lumMod val="60000"/>
                      <a:lumOff val="40000"/>
                    </a:schemeClr>
                  </a:solidFill>
                </a:rPr>
                <a:t> </a:t>
              </a:r>
              <a:r>
                <a:rPr lang="tr-TR" dirty="0" err="1">
                  <a:solidFill>
                    <a:schemeClr val="accent4">
                      <a:lumMod val="60000"/>
                      <a:lumOff val="40000"/>
                    </a:schemeClr>
                  </a:solidFill>
                </a:rPr>
                <a:t>Organizations</a:t>
              </a:r>
              <a:endParaRPr lang="tr-TR" dirty="0">
                <a:solidFill>
                  <a:schemeClr val="accent4">
                    <a:lumMod val="60000"/>
                    <a:lumOff val="40000"/>
                  </a:schemeClr>
                </a:solidFill>
              </a:endParaRPr>
            </a:p>
          </p:txBody>
        </p:sp>
        <p:sp>
          <p:nvSpPr>
            <p:cNvPr id="29" name="Dikdörtgen: Yuvarlatılmış Çapraz Köşeler 28">
              <a:extLst>
                <a:ext uri="{FF2B5EF4-FFF2-40B4-BE49-F238E27FC236}">
                  <a16:creationId xmlns:a16="http://schemas.microsoft.com/office/drawing/2014/main" id="{23BADB57-FB4E-44DF-BA55-CB8E62163AAB}"/>
                </a:ext>
              </a:extLst>
            </p:cNvPr>
            <p:cNvSpPr/>
            <p:nvPr/>
          </p:nvSpPr>
          <p:spPr>
            <a:xfrm>
              <a:off x="6799729" y="1972331"/>
              <a:ext cx="1568822" cy="1098177"/>
            </a:xfrm>
            <a:prstGeom prst="round2Diag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Orman Fakülteleri</a:t>
              </a:r>
            </a:p>
            <a:p>
              <a:pPr algn="ctr"/>
              <a:r>
                <a:rPr lang="tr-TR" dirty="0" err="1">
                  <a:solidFill>
                    <a:schemeClr val="accent4">
                      <a:lumMod val="60000"/>
                      <a:lumOff val="40000"/>
                    </a:schemeClr>
                  </a:solidFill>
                </a:rPr>
                <a:t>Forest</a:t>
              </a:r>
              <a:r>
                <a:rPr lang="tr-TR" dirty="0">
                  <a:solidFill>
                    <a:schemeClr val="accent4">
                      <a:lumMod val="60000"/>
                      <a:lumOff val="40000"/>
                    </a:schemeClr>
                  </a:solidFill>
                </a:rPr>
                <a:t> </a:t>
              </a:r>
              <a:r>
                <a:rPr lang="tr-TR" dirty="0" err="1">
                  <a:solidFill>
                    <a:schemeClr val="accent4">
                      <a:lumMod val="60000"/>
                      <a:lumOff val="40000"/>
                    </a:schemeClr>
                  </a:solidFill>
                </a:rPr>
                <a:t>Faculties</a:t>
              </a:r>
              <a:endParaRPr lang="tr-TR" dirty="0">
                <a:solidFill>
                  <a:schemeClr val="accent4">
                    <a:lumMod val="60000"/>
                    <a:lumOff val="40000"/>
                  </a:schemeClr>
                </a:solidFill>
              </a:endParaRPr>
            </a:p>
          </p:txBody>
        </p:sp>
        <p:sp>
          <p:nvSpPr>
            <p:cNvPr id="30" name="Gözyaşı Damlası 29">
              <a:extLst>
                <a:ext uri="{FF2B5EF4-FFF2-40B4-BE49-F238E27FC236}">
                  <a16:creationId xmlns:a16="http://schemas.microsoft.com/office/drawing/2014/main" id="{8E12CCA9-2656-4629-B431-EDF35124600F}"/>
                </a:ext>
              </a:extLst>
            </p:cNvPr>
            <p:cNvSpPr/>
            <p:nvPr/>
          </p:nvSpPr>
          <p:spPr>
            <a:xfrm>
              <a:off x="3526935" y="4558927"/>
              <a:ext cx="1908359" cy="1323881"/>
            </a:xfrm>
            <a:prstGeom prst="teardrop">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Özel Sektör</a:t>
              </a:r>
            </a:p>
            <a:p>
              <a:pPr algn="ctr"/>
              <a:r>
                <a:rPr lang="tr-TR" dirty="0" err="1">
                  <a:solidFill>
                    <a:schemeClr val="accent4">
                      <a:lumMod val="60000"/>
                      <a:lumOff val="40000"/>
                    </a:schemeClr>
                  </a:solidFill>
                </a:rPr>
                <a:t>Private</a:t>
              </a:r>
              <a:r>
                <a:rPr lang="tr-TR" dirty="0">
                  <a:solidFill>
                    <a:schemeClr val="accent4">
                      <a:lumMod val="60000"/>
                      <a:lumOff val="40000"/>
                    </a:schemeClr>
                  </a:solidFill>
                </a:rPr>
                <a:t> </a:t>
              </a:r>
              <a:r>
                <a:rPr lang="tr-TR" dirty="0" err="1">
                  <a:solidFill>
                    <a:schemeClr val="accent4">
                      <a:lumMod val="60000"/>
                      <a:lumOff val="40000"/>
                    </a:schemeClr>
                  </a:solidFill>
                </a:rPr>
                <a:t>Sector</a:t>
              </a:r>
              <a:endParaRPr lang="tr-TR" dirty="0">
                <a:solidFill>
                  <a:schemeClr val="accent4">
                    <a:lumMod val="60000"/>
                    <a:lumOff val="40000"/>
                  </a:schemeClr>
                </a:solidFill>
              </a:endParaRPr>
            </a:p>
          </p:txBody>
        </p:sp>
        <p:sp>
          <p:nvSpPr>
            <p:cNvPr id="31" name="Oval 30">
              <a:extLst>
                <a:ext uri="{FF2B5EF4-FFF2-40B4-BE49-F238E27FC236}">
                  <a16:creationId xmlns:a16="http://schemas.microsoft.com/office/drawing/2014/main" id="{2AFAAA59-A6B8-4A34-A5A8-E0091E6BAA9A}"/>
                </a:ext>
              </a:extLst>
            </p:cNvPr>
            <p:cNvSpPr/>
            <p:nvPr/>
          </p:nvSpPr>
          <p:spPr>
            <a:xfrm>
              <a:off x="9079007" y="2209317"/>
              <a:ext cx="2688293" cy="124553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Araştırma Enstitüleri</a:t>
              </a:r>
            </a:p>
            <a:p>
              <a:pPr algn="ctr"/>
              <a:r>
                <a:rPr lang="tr-TR" dirty="0" err="1">
                  <a:solidFill>
                    <a:schemeClr val="accent4">
                      <a:lumMod val="60000"/>
                      <a:lumOff val="40000"/>
                    </a:schemeClr>
                  </a:solidFill>
                </a:rPr>
                <a:t>Research</a:t>
              </a:r>
              <a:r>
                <a:rPr lang="tr-TR" dirty="0">
                  <a:solidFill>
                    <a:schemeClr val="accent4">
                      <a:lumMod val="60000"/>
                      <a:lumOff val="40000"/>
                    </a:schemeClr>
                  </a:solidFill>
                </a:rPr>
                <a:t> </a:t>
              </a:r>
              <a:r>
                <a:rPr lang="tr-TR" dirty="0" err="1">
                  <a:solidFill>
                    <a:schemeClr val="accent4">
                      <a:lumMod val="60000"/>
                      <a:lumOff val="40000"/>
                    </a:schemeClr>
                  </a:solidFill>
                </a:rPr>
                <a:t>Institute</a:t>
              </a:r>
              <a:endParaRPr lang="tr-TR" dirty="0">
                <a:solidFill>
                  <a:schemeClr val="accent4">
                    <a:lumMod val="60000"/>
                    <a:lumOff val="40000"/>
                  </a:schemeClr>
                </a:solidFill>
              </a:endParaRPr>
            </a:p>
          </p:txBody>
        </p:sp>
        <p:cxnSp>
          <p:nvCxnSpPr>
            <p:cNvPr id="32" name="Düz Ok Bağlayıcısı 31">
              <a:extLst>
                <a:ext uri="{FF2B5EF4-FFF2-40B4-BE49-F238E27FC236}">
                  <a16:creationId xmlns:a16="http://schemas.microsoft.com/office/drawing/2014/main" id="{1C965335-723A-4007-8998-60F921175FAD}"/>
                </a:ext>
              </a:extLst>
            </p:cNvPr>
            <p:cNvCxnSpPr>
              <a:cxnSpLocks/>
            </p:cNvCxnSpPr>
            <p:nvPr/>
          </p:nvCxnSpPr>
          <p:spPr>
            <a:xfrm>
              <a:off x="3133166" y="2973529"/>
              <a:ext cx="1411943" cy="759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Düz Ok Bağlayıcısı 32">
              <a:extLst>
                <a:ext uri="{FF2B5EF4-FFF2-40B4-BE49-F238E27FC236}">
                  <a16:creationId xmlns:a16="http://schemas.microsoft.com/office/drawing/2014/main" id="{B4CC4363-EAAE-43A5-8943-DC06CAB097AD}"/>
                </a:ext>
              </a:extLst>
            </p:cNvPr>
            <p:cNvCxnSpPr>
              <a:cxnSpLocks/>
            </p:cNvCxnSpPr>
            <p:nvPr/>
          </p:nvCxnSpPr>
          <p:spPr>
            <a:xfrm>
              <a:off x="4922746" y="3180387"/>
              <a:ext cx="294713" cy="420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Düz Ok Bağlayıcısı 33">
              <a:extLst>
                <a:ext uri="{FF2B5EF4-FFF2-40B4-BE49-F238E27FC236}">
                  <a16:creationId xmlns:a16="http://schemas.microsoft.com/office/drawing/2014/main" id="{EDA809A6-BC55-4964-B580-87C5A7CAB649}"/>
                </a:ext>
              </a:extLst>
            </p:cNvPr>
            <p:cNvCxnSpPr>
              <a:cxnSpLocks/>
              <a:stCxn id="29" idx="1"/>
            </p:cNvCxnSpPr>
            <p:nvPr/>
          </p:nvCxnSpPr>
          <p:spPr>
            <a:xfrm flipH="1">
              <a:off x="6712326" y="3070508"/>
              <a:ext cx="871814" cy="530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Bağlayıcı: Dirsek 34">
              <a:extLst>
                <a:ext uri="{FF2B5EF4-FFF2-40B4-BE49-F238E27FC236}">
                  <a16:creationId xmlns:a16="http://schemas.microsoft.com/office/drawing/2014/main" id="{67F9EB02-247C-439D-95CF-0DEEB8C4CA43}"/>
                </a:ext>
              </a:extLst>
            </p:cNvPr>
            <p:cNvCxnSpPr>
              <a:cxnSpLocks/>
            </p:cNvCxnSpPr>
            <p:nvPr/>
          </p:nvCxnSpPr>
          <p:spPr>
            <a:xfrm rot="10800000" flipV="1">
              <a:off x="7398124" y="3070506"/>
              <a:ext cx="1755022" cy="77547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Düz Ok Bağlayıcısı 35">
              <a:extLst>
                <a:ext uri="{FF2B5EF4-FFF2-40B4-BE49-F238E27FC236}">
                  <a16:creationId xmlns:a16="http://schemas.microsoft.com/office/drawing/2014/main" id="{60BC2706-2068-4E53-98A3-BC2A22EB3D09}"/>
                </a:ext>
              </a:extLst>
            </p:cNvPr>
            <p:cNvCxnSpPr>
              <a:cxnSpLocks/>
              <a:stCxn id="25" idx="1"/>
              <a:endCxn id="24" idx="3"/>
            </p:cNvCxnSpPr>
            <p:nvPr/>
          </p:nvCxnSpPr>
          <p:spPr>
            <a:xfrm flipH="1" flipV="1">
              <a:off x="7398124" y="3992189"/>
              <a:ext cx="1314444" cy="223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Bağlayıcı: Dirsek 36">
              <a:extLst>
                <a:ext uri="{FF2B5EF4-FFF2-40B4-BE49-F238E27FC236}">
                  <a16:creationId xmlns:a16="http://schemas.microsoft.com/office/drawing/2014/main" id="{C2ADDAE8-684E-47E7-9299-15F4F450F1D9}"/>
                </a:ext>
              </a:extLst>
            </p:cNvPr>
            <p:cNvCxnSpPr>
              <a:cxnSpLocks/>
            </p:cNvCxnSpPr>
            <p:nvPr/>
          </p:nvCxnSpPr>
          <p:spPr>
            <a:xfrm rot="10800000">
              <a:off x="7269480" y="4263796"/>
              <a:ext cx="958828" cy="87753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a:extLst>
                <a:ext uri="{FF2B5EF4-FFF2-40B4-BE49-F238E27FC236}">
                  <a16:creationId xmlns:a16="http://schemas.microsoft.com/office/drawing/2014/main" id="{940B686F-5C8D-49C0-B035-85821F03CDB5}"/>
                </a:ext>
              </a:extLst>
            </p:cNvPr>
            <p:cNvCxnSpPr>
              <a:cxnSpLocks/>
            </p:cNvCxnSpPr>
            <p:nvPr/>
          </p:nvCxnSpPr>
          <p:spPr>
            <a:xfrm flipH="1" flipV="1">
              <a:off x="6078625" y="4323146"/>
              <a:ext cx="475129" cy="950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Düz Ok Bağlayıcısı 38">
              <a:extLst>
                <a:ext uri="{FF2B5EF4-FFF2-40B4-BE49-F238E27FC236}">
                  <a16:creationId xmlns:a16="http://schemas.microsoft.com/office/drawing/2014/main" id="{748542BA-34B0-4E1D-9BB3-ED2506D44CF0}"/>
                </a:ext>
              </a:extLst>
            </p:cNvPr>
            <p:cNvCxnSpPr>
              <a:cxnSpLocks/>
              <a:stCxn id="30" idx="7"/>
            </p:cNvCxnSpPr>
            <p:nvPr/>
          </p:nvCxnSpPr>
          <p:spPr>
            <a:xfrm flipV="1">
              <a:off x="5435294" y="4383320"/>
              <a:ext cx="73967" cy="175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Bağlayıcı: Dirsek 39">
              <a:extLst>
                <a:ext uri="{FF2B5EF4-FFF2-40B4-BE49-F238E27FC236}">
                  <a16:creationId xmlns:a16="http://schemas.microsoft.com/office/drawing/2014/main" id="{0176E71B-B3F7-46F7-BD11-B226B2F7625B}"/>
                </a:ext>
              </a:extLst>
            </p:cNvPr>
            <p:cNvCxnSpPr>
              <a:cxnSpLocks/>
              <a:stCxn id="28" idx="3"/>
              <a:endCxn id="24" idx="1"/>
            </p:cNvCxnSpPr>
            <p:nvPr/>
          </p:nvCxnSpPr>
          <p:spPr>
            <a:xfrm flipV="1">
              <a:off x="3002055" y="3992189"/>
              <a:ext cx="1594598" cy="73485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1" name="Dikdörtgen: Yuvarlatılmış Köşeler 40">
            <a:extLst>
              <a:ext uri="{FF2B5EF4-FFF2-40B4-BE49-F238E27FC236}">
                <a16:creationId xmlns:a16="http://schemas.microsoft.com/office/drawing/2014/main" id="{55978B64-BFB4-4369-B1EA-E8D8995B35E8}"/>
              </a:ext>
            </a:extLst>
          </p:cNvPr>
          <p:cNvSpPr/>
          <p:nvPr/>
        </p:nvSpPr>
        <p:spPr>
          <a:xfrm>
            <a:off x="206189" y="2346000"/>
            <a:ext cx="2926977" cy="125505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TEMEL ORTAK: OGM ve Bağlı Kuruluşlar</a:t>
            </a:r>
          </a:p>
          <a:p>
            <a:pPr algn="ctr"/>
            <a:r>
              <a:rPr lang="en-US" dirty="0">
                <a:solidFill>
                  <a:schemeClr val="accent4">
                    <a:lumMod val="60000"/>
                    <a:lumOff val="40000"/>
                  </a:schemeClr>
                </a:solidFill>
              </a:rPr>
              <a:t>FUNDAMENTAL PARTNERS: </a:t>
            </a:r>
            <a:r>
              <a:rPr lang="tr-TR" dirty="0">
                <a:solidFill>
                  <a:schemeClr val="accent4">
                    <a:lumMod val="60000"/>
                    <a:lumOff val="40000"/>
                  </a:schemeClr>
                </a:solidFill>
              </a:rPr>
              <a:t>GDF</a:t>
            </a:r>
            <a:r>
              <a:rPr lang="en-US" dirty="0">
                <a:solidFill>
                  <a:schemeClr val="accent4">
                    <a:lumMod val="60000"/>
                    <a:lumOff val="40000"/>
                  </a:schemeClr>
                </a:solidFill>
              </a:rPr>
              <a:t> and Affiliates</a:t>
            </a:r>
            <a:endParaRPr lang="tr-TR" dirty="0">
              <a:solidFill>
                <a:schemeClr val="accent4">
                  <a:lumMod val="60000"/>
                  <a:lumOff val="40000"/>
                </a:schemeClr>
              </a:solidFill>
            </a:endParaRPr>
          </a:p>
        </p:txBody>
      </p:sp>
      <p:sp>
        <p:nvSpPr>
          <p:cNvPr id="42" name="Oval 41">
            <a:extLst>
              <a:ext uri="{FF2B5EF4-FFF2-40B4-BE49-F238E27FC236}">
                <a16:creationId xmlns:a16="http://schemas.microsoft.com/office/drawing/2014/main" id="{8E696DF0-7FB5-423E-B657-C4F31E3FA332}"/>
              </a:ext>
            </a:extLst>
          </p:cNvPr>
          <p:cNvSpPr/>
          <p:nvPr/>
        </p:nvSpPr>
        <p:spPr>
          <a:xfrm>
            <a:off x="3423400" y="1719140"/>
            <a:ext cx="2998692" cy="146124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Doğa Koruma ve Milli Parklar</a:t>
            </a:r>
          </a:p>
          <a:p>
            <a:pPr algn="ctr"/>
            <a:r>
              <a:rPr lang="en-US" dirty="0">
                <a:solidFill>
                  <a:schemeClr val="accent4">
                    <a:lumMod val="60000"/>
                    <a:lumOff val="40000"/>
                  </a:schemeClr>
                </a:solidFill>
              </a:rPr>
              <a:t>Nature Conservation and National Parks</a:t>
            </a:r>
            <a:endParaRPr lang="tr-TR" dirty="0">
              <a:solidFill>
                <a:schemeClr val="accent4">
                  <a:lumMod val="60000"/>
                  <a:lumOff val="40000"/>
                </a:schemeClr>
              </a:solidFill>
            </a:endParaRPr>
          </a:p>
        </p:txBody>
      </p:sp>
    </p:spTree>
    <p:extLst>
      <p:ext uri="{BB962C8B-B14F-4D97-AF65-F5344CB8AC3E}">
        <p14:creationId xmlns:p14="http://schemas.microsoft.com/office/powerpoint/2010/main" val="4095199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096B847-D33D-4E7D-8E47-DEB9D131292A}"/>
              </a:ext>
            </a:extLst>
          </p:cNvPr>
          <p:cNvSpPr>
            <a:spLocks noGrp="1"/>
          </p:cNvSpPr>
          <p:nvPr>
            <p:ph type="title"/>
          </p:nvPr>
        </p:nvSpPr>
        <p:spPr/>
        <p:txBody>
          <a:bodyPr>
            <a:normAutofit/>
          </a:bodyPr>
          <a:lstStyle/>
          <a:p>
            <a:r>
              <a:rPr lang="tr-TR" b="1" dirty="0"/>
              <a:t>Beklenen Faydalar</a:t>
            </a:r>
            <a:br>
              <a:rPr lang="tr-TR" b="1" dirty="0"/>
            </a:br>
            <a:r>
              <a:rPr lang="tr-TR" b="1" dirty="0" err="1">
                <a:solidFill>
                  <a:schemeClr val="accent1"/>
                </a:solidFill>
              </a:rPr>
              <a:t>Expected</a:t>
            </a:r>
            <a:r>
              <a:rPr lang="tr-TR" b="1" dirty="0">
                <a:solidFill>
                  <a:schemeClr val="accent1"/>
                </a:solidFill>
              </a:rPr>
              <a:t> </a:t>
            </a:r>
            <a:r>
              <a:rPr lang="tr-TR" b="1" dirty="0" err="1">
                <a:solidFill>
                  <a:schemeClr val="accent1"/>
                </a:solidFill>
              </a:rPr>
              <a:t>Profits</a:t>
            </a:r>
            <a:endParaRPr lang="tr-TR" b="1" dirty="0">
              <a:solidFill>
                <a:schemeClr val="accent1"/>
              </a:solidFill>
            </a:endParaRPr>
          </a:p>
        </p:txBody>
      </p:sp>
      <p:sp>
        <p:nvSpPr>
          <p:cNvPr id="3" name="İçerik Yer Tutucusu 2">
            <a:extLst>
              <a:ext uri="{FF2B5EF4-FFF2-40B4-BE49-F238E27FC236}">
                <a16:creationId xmlns:a16="http://schemas.microsoft.com/office/drawing/2014/main" id="{CC1ED31E-A1E7-4BD0-B47C-F9E6D0F3921C}"/>
              </a:ext>
            </a:extLst>
          </p:cNvPr>
          <p:cNvSpPr>
            <a:spLocks noGrp="1"/>
          </p:cNvSpPr>
          <p:nvPr>
            <p:ph idx="1"/>
          </p:nvPr>
        </p:nvSpPr>
        <p:spPr/>
        <p:txBody>
          <a:bodyPr numCol="2">
            <a:normAutofit fontScale="70000" lnSpcReduction="20000"/>
          </a:bodyPr>
          <a:lstStyle/>
          <a:p>
            <a:pPr algn="just"/>
            <a:r>
              <a:rPr lang="tr-TR" dirty="0"/>
              <a:t>Dünyadaki diğer model ormanlarla bilgi ve deneyim paylaşımı yapmak.</a:t>
            </a:r>
          </a:p>
          <a:p>
            <a:pPr algn="just"/>
            <a:r>
              <a:rPr lang="tr-TR" dirty="0"/>
              <a:t>Toplumun gönüllü dinamiklerine ormanlar ve diğer doğal kaynaklar için çalışma fırsatı vermek.</a:t>
            </a:r>
          </a:p>
          <a:p>
            <a:pPr algn="just"/>
            <a:r>
              <a:rPr lang="tr-TR" dirty="0"/>
              <a:t>İlgi gruplarının oluşturulan platformda bir araya gelmesini sağlayarak kırsal kalkınmaya yönelik projeler geliştirmesine ortam hazırlamak.</a:t>
            </a:r>
          </a:p>
          <a:p>
            <a:pPr algn="just"/>
            <a:r>
              <a:rPr lang="tr-TR" dirty="0"/>
              <a:t>Bütün faaliyetler için paydaşların fikirleriyle geliştirilen stratejik planlar yaparak planlı çalışmayı sağlamak.</a:t>
            </a:r>
          </a:p>
          <a:p>
            <a:pPr algn="just"/>
            <a:r>
              <a:rPr lang="tr-TR" dirty="0"/>
              <a:t>Doğal kaynakların sürdürülebilir yönetimi için çalışmak isteyen gönüllülere platform oluşturmak. </a:t>
            </a:r>
          </a:p>
          <a:p>
            <a:pPr marL="0" indent="0" algn="just">
              <a:buNone/>
            </a:pPr>
            <a:endParaRPr lang="tr-TR" dirty="0"/>
          </a:p>
          <a:p>
            <a:pPr algn="just"/>
            <a:endParaRPr lang="tr-TR" dirty="0"/>
          </a:p>
          <a:p>
            <a:pPr marL="447675" indent="-266700" algn="just"/>
            <a:r>
              <a:rPr lang="tr-TR" dirty="0" err="1">
                <a:solidFill>
                  <a:schemeClr val="accent1"/>
                </a:solidFill>
              </a:rPr>
              <a:t>Sharing</a:t>
            </a:r>
            <a:r>
              <a:rPr lang="tr-TR" dirty="0">
                <a:solidFill>
                  <a:schemeClr val="accent1"/>
                </a:solidFill>
              </a:rPr>
              <a:t> </a:t>
            </a:r>
            <a:r>
              <a:rPr lang="tr-TR" dirty="0" err="1">
                <a:solidFill>
                  <a:schemeClr val="accent1"/>
                </a:solidFill>
              </a:rPr>
              <a:t>knowledge</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experience</a:t>
            </a:r>
            <a:r>
              <a:rPr lang="tr-TR" dirty="0">
                <a:solidFill>
                  <a:schemeClr val="accent1"/>
                </a:solidFill>
              </a:rPr>
              <a:t> </a:t>
            </a:r>
            <a:r>
              <a:rPr lang="tr-TR" dirty="0" err="1">
                <a:solidFill>
                  <a:schemeClr val="accent1"/>
                </a:solidFill>
              </a:rPr>
              <a:t>with</a:t>
            </a:r>
            <a:r>
              <a:rPr lang="tr-TR" dirty="0">
                <a:solidFill>
                  <a:schemeClr val="accent1"/>
                </a:solidFill>
              </a:rPr>
              <a:t> </a:t>
            </a:r>
            <a:r>
              <a:rPr lang="tr-TR" dirty="0" err="1">
                <a:solidFill>
                  <a:schemeClr val="accent1"/>
                </a:solidFill>
              </a:rPr>
              <a:t>other</a:t>
            </a:r>
            <a:r>
              <a:rPr lang="tr-TR" dirty="0">
                <a:solidFill>
                  <a:schemeClr val="accent1"/>
                </a:solidFill>
              </a:rPr>
              <a:t> model </a:t>
            </a:r>
            <a:r>
              <a:rPr lang="tr-TR" dirty="0" err="1">
                <a:solidFill>
                  <a:schemeClr val="accent1"/>
                </a:solidFill>
              </a:rPr>
              <a:t>forests</a:t>
            </a:r>
            <a:r>
              <a:rPr lang="tr-TR" dirty="0">
                <a:solidFill>
                  <a:schemeClr val="accent1"/>
                </a:solidFill>
              </a:rPr>
              <a:t> </a:t>
            </a:r>
            <a:r>
              <a:rPr lang="tr-TR" dirty="0" err="1">
                <a:solidFill>
                  <a:schemeClr val="accent1"/>
                </a:solidFill>
              </a:rPr>
              <a:t>around</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world</a:t>
            </a:r>
            <a:r>
              <a:rPr lang="tr-TR" dirty="0">
                <a:solidFill>
                  <a:schemeClr val="accent1"/>
                </a:solidFill>
              </a:rPr>
              <a:t>.</a:t>
            </a:r>
          </a:p>
          <a:p>
            <a:pPr marL="447675" indent="-266700" algn="just"/>
            <a:r>
              <a:rPr lang="tr-TR" dirty="0" err="1">
                <a:solidFill>
                  <a:schemeClr val="accent1"/>
                </a:solidFill>
              </a:rPr>
              <a:t>To</a:t>
            </a:r>
            <a:r>
              <a:rPr lang="tr-TR" dirty="0">
                <a:solidFill>
                  <a:schemeClr val="accent1"/>
                </a:solidFill>
              </a:rPr>
              <a:t> </a:t>
            </a:r>
            <a:r>
              <a:rPr lang="tr-TR" dirty="0" err="1">
                <a:solidFill>
                  <a:schemeClr val="accent1"/>
                </a:solidFill>
              </a:rPr>
              <a:t>give</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volunteer</a:t>
            </a:r>
            <a:r>
              <a:rPr lang="tr-TR" dirty="0">
                <a:solidFill>
                  <a:schemeClr val="accent1"/>
                </a:solidFill>
              </a:rPr>
              <a:t> </a:t>
            </a:r>
            <a:r>
              <a:rPr lang="tr-TR" dirty="0" err="1">
                <a:solidFill>
                  <a:schemeClr val="accent1"/>
                </a:solidFill>
              </a:rPr>
              <a:t>dynamics</a:t>
            </a:r>
            <a:r>
              <a:rPr lang="tr-TR" dirty="0">
                <a:solidFill>
                  <a:schemeClr val="accent1"/>
                </a:solidFill>
              </a:rPr>
              <a:t> of </a:t>
            </a:r>
            <a:r>
              <a:rPr lang="tr-TR" dirty="0" err="1">
                <a:solidFill>
                  <a:schemeClr val="accent1"/>
                </a:solidFill>
              </a:rPr>
              <a:t>the</a:t>
            </a:r>
            <a:r>
              <a:rPr lang="tr-TR" dirty="0">
                <a:solidFill>
                  <a:schemeClr val="accent1"/>
                </a:solidFill>
              </a:rPr>
              <a:t> </a:t>
            </a:r>
            <a:r>
              <a:rPr lang="tr-TR" dirty="0" err="1">
                <a:solidFill>
                  <a:schemeClr val="accent1"/>
                </a:solidFill>
              </a:rPr>
              <a:t>society</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opportunity</a:t>
            </a:r>
            <a:r>
              <a:rPr lang="tr-TR" dirty="0">
                <a:solidFill>
                  <a:schemeClr val="accent1"/>
                </a:solidFill>
              </a:rPr>
              <a:t> </a:t>
            </a:r>
            <a:r>
              <a:rPr lang="tr-TR" dirty="0" err="1">
                <a:solidFill>
                  <a:schemeClr val="accent1"/>
                </a:solidFill>
              </a:rPr>
              <a:t>to</a:t>
            </a:r>
            <a:r>
              <a:rPr lang="tr-TR" dirty="0">
                <a:solidFill>
                  <a:schemeClr val="accent1"/>
                </a:solidFill>
              </a:rPr>
              <a:t> </a:t>
            </a:r>
            <a:r>
              <a:rPr lang="tr-TR" dirty="0" err="1">
                <a:solidFill>
                  <a:schemeClr val="accent1"/>
                </a:solidFill>
              </a:rPr>
              <a:t>work</a:t>
            </a:r>
            <a:r>
              <a:rPr lang="tr-TR" dirty="0">
                <a:solidFill>
                  <a:schemeClr val="accent1"/>
                </a:solidFill>
              </a:rPr>
              <a:t> </a:t>
            </a:r>
            <a:r>
              <a:rPr lang="tr-TR" dirty="0" err="1">
                <a:solidFill>
                  <a:schemeClr val="accent1"/>
                </a:solidFill>
              </a:rPr>
              <a:t>for</a:t>
            </a:r>
            <a:r>
              <a:rPr lang="tr-TR" dirty="0">
                <a:solidFill>
                  <a:schemeClr val="accent1"/>
                </a:solidFill>
              </a:rPr>
              <a:t> </a:t>
            </a:r>
            <a:r>
              <a:rPr lang="tr-TR" dirty="0" err="1">
                <a:solidFill>
                  <a:schemeClr val="accent1"/>
                </a:solidFill>
              </a:rPr>
              <a:t>forests</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other</a:t>
            </a:r>
            <a:r>
              <a:rPr lang="tr-TR" dirty="0">
                <a:solidFill>
                  <a:schemeClr val="accent1"/>
                </a:solidFill>
              </a:rPr>
              <a:t> </a:t>
            </a:r>
            <a:r>
              <a:rPr lang="tr-TR" dirty="0" err="1">
                <a:solidFill>
                  <a:schemeClr val="accent1"/>
                </a:solidFill>
              </a:rPr>
              <a:t>natural</a:t>
            </a:r>
            <a:r>
              <a:rPr lang="tr-TR" dirty="0">
                <a:solidFill>
                  <a:schemeClr val="accent1"/>
                </a:solidFill>
              </a:rPr>
              <a:t> </a:t>
            </a:r>
            <a:r>
              <a:rPr lang="tr-TR" dirty="0" err="1">
                <a:solidFill>
                  <a:schemeClr val="accent1"/>
                </a:solidFill>
              </a:rPr>
              <a:t>resources</a:t>
            </a:r>
            <a:r>
              <a:rPr lang="tr-TR" dirty="0">
                <a:solidFill>
                  <a:schemeClr val="accent1"/>
                </a:solidFill>
              </a:rPr>
              <a:t>.</a:t>
            </a:r>
          </a:p>
          <a:p>
            <a:pPr marL="447675" indent="-266700" algn="just"/>
            <a:r>
              <a:rPr lang="tr-TR" dirty="0" err="1">
                <a:solidFill>
                  <a:schemeClr val="accent1"/>
                </a:solidFill>
              </a:rPr>
              <a:t>To</a:t>
            </a:r>
            <a:r>
              <a:rPr lang="tr-TR" dirty="0">
                <a:solidFill>
                  <a:schemeClr val="accent1"/>
                </a:solidFill>
              </a:rPr>
              <a:t> </a:t>
            </a:r>
            <a:r>
              <a:rPr lang="tr-TR" dirty="0" err="1">
                <a:solidFill>
                  <a:schemeClr val="accent1"/>
                </a:solidFill>
              </a:rPr>
              <a:t>prepare</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environment</a:t>
            </a:r>
            <a:r>
              <a:rPr lang="tr-TR" dirty="0">
                <a:solidFill>
                  <a:schemeClr val="accent1"/>
                </a:solidFill>
              </a:rPr>
              <a:t> </a:t>
            </a:r>
            <a:r>
              <a:rPr lang="tr-TR" dirty="0" err="1">
                <a:solidFill>
                  <a:schemeClr val="accent1"/>
                </a:solidFill>
              </a:rPr>
              <a:t>for</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development</a:t>
            </a:r>
            <a:r>
              <a:rPr lang="tr-TR" dirty="0">
                <a:solidFill>
                  <a:schemeClr val="accent1"/>
                </a:solidFill>
              </a:rPr>
              <a:t> of </a:t>
            </a:r>
            <a:r>
              <a:rPr lang="tr-TR" dirty="0" err="1">
                <a:solidFill>
                  <a:schemeClr val="accent1"/>
                </a:solidFill>
              </a:rPr>
              <a:t>projects</a:t>
            </a:r>
            <a:r>
              <a:rPr lang="tr-TR" dirty="0">
                <a:solidFill>
                  <a:schemeClr val="accent1"/>
                </a:solidFill>
              </a:rPr>
              <a:t> </a:t>
            </a:r>
            <a:r>
              <a:rPr lang="tr-TR" dirty="0" err="1">
                <a:solidFill>
                  <a:schemeClr val="accent1"/>
                </a:solidFill>
              </a:rPr>
              <a:t>for</a:t>
            </a:r>
            <a:r>
              <a:rPr lang="tr-TR" dirty="0">
                <a:solidFill>
                  <a:schemeClr val="accent1"/>
                </a:solidFill>
              </a:rPr>
              <a:t> </a:t>
            </a:r>
            <a:r>
              <a:rPr lang="tr-TR" dirty="0" err="1">
                <a:solidFill>
                  <a:schemeClr val="accent1"/>
                </a:solidFill>
              </a:rPr>
              <a:t>rural</a:t>
            </a:r>
            <a:r>
              <a:rPr lang="tr-TR" dirty="0">
                <a:solidFill>
                  <a:schemeClr val="accent1"/>
                </a:solidFill>
              </a:rPr>
              <a:t> </a:t>
            </a:r>
            <a:r>
              <a:rPr lang="tr-TR" dirty="0" err="1">
                <a:solidFill>
                  <a:schemeClr val="accent1"/>
                </a:solidFill>
              </a:rPr>
              <a:t>development</a:t>
            </a:r>
            <a:r>
              <a:rPr lang="tr-TR" dirty="0">
                <a:solidFill>
                  <a:schemeClr val="accent1"/>
                </a:solidFill>
              </a:rPr>
              <a:t> </a:t>
            </a:r>
            <a:r>
              <a:rPr lang="tr-TR" dirty="0" err="1">
                <a:solidFill>
                  <a:schemeClr val="accent1"/>
                </a:solidFill>
              </a:rPr>
              <a:t>by</a:t>
            </a:r>
            <a:r>
              <a:rPr lang="tr-TR" dirty="0">
                <a:solidFill>
                  <a:schemeClr val="accent1"/>
                </a:solidFill>
              </a:rPr>
              <a:t> </a:t>
            </a:r>
            <a:r>
              <a:rPr lang="tr-TR" dirty="0" err="1">
                <a:solidFill>
                  <a:schemeClr val="accent1"/>
                </a:solidFill>
              </a:rPr>
              <a:t>enabling</a:t>
            </a:r>
            <a:r>
              <a:rPr lang="tr-TR" dirty="0">
                <a:solidFill>
                  <a:schemeClr val="accent1"/>
                </a:solidFill>
              </a:rPr>
              <a:t> </a:t>
            </a:r>
            <a:r>
              <a:rPr lang="tr-TR" dirty="0" err="1">
                <a:solidFill>
                  <a:schemeClr val="accent1"/>
                </a:solidFill>
              </a:rPr>
              <a:t>interest</a:t>
            </a:r>
            <a:r>
              <a:rPr lang="tr-TR" dirty="0">
                <a:solidFill>
                  <a:schemeClr val="accent1"/>
                </a:solidFill>
              </a:rPr>
              <a:t> </a:t>
            </a:r>
            <a:r>
              <a:rPr lang="tr-TR" dirty="0" err="1">
                <a:solidFill>
                  <a:schemeClr val="accent1"/>
                </a:solidFill>
              </a:rPr>
              <a:t>groups</a:t>
            </a:r>
            <a:r>
              <a:rPr lang="tr-TR" dirty="0">
                <a:solidFill>
                  <a:schemeClr val="accent1"/>
                </a:solidFill>
              </a:rPr>
              <a:t> </a:t>
            </a:r>
            <a:r>
              <a:rPr lang="tr-TR" dirty="0" err="1">
                <a:solidFill>
                  <a:schemeClr val="accent1"/>
                </a:solidFill>
              </a:rPr>
              <a:t>to</a:t>
            </a:r>
            <a:r>
              <a:rPr lang="tr-TR" dirty="0">
                <a:solidFill>
                  <a:schemeClr val="accent1"/>
                </a:solidFill>
              </a:rPr>
              <a:t> </a:t>
            </a:r>
            <a:r>
              <a:rPr lang="tr-TR" dirty="0" err="1">
                <a:solidFill>
                  <a:schemeClr val="accent1"/>
                </a:solidFill>
              </a:rPr>
              <a:t>come</a:t>
            </a:r>
            <a:r>
              <a:rPr lang="tr-TR" dirty="0">
                <a:solidFill>
                  <a:schemeClr val="accent1"/>
                </a:solidFill>
              </a:rPr>
              <a:t> </a:t>
            </a:r>
            <a:r>
              <a:rPr lang="tr-TR" dirty="0" err="1">
                <a:solidFill>
                  <a:schemeClr val="accent1"/>
                </a:solidFill>
              </a:rPr>
              <a:t>together</a:t>
            </a:r>
            <a:r>
              <a:rPr lang="tr-TR" dirty="0">
                <a:solidFill>
                  <a:schemeClr val="accent1"/>
                </a:solidFill>
              </a:rPr>
              <a:t> on </a:t>
            </a:r>
            <a:r>
              <a:rPr lang="tr-TR" dirty="0" err="1">
                <a:solidFill>
                  <a:schemeClr val="accent1"/>
                </a:solidFill>
              </a:rPr>
              <a:t>the</a:t>
            </a:r>
            <a:r>
              <a:rPr lang="tr-TR" dirty="0">
                <a:solidFill>
                  <a:schemeClr val="accent1"/>
                </a:solidFill>
              </a:rPr>
              <a:t> platform </a:t>
            </a:r>
            <a:r>
              <a:rPr lang="tr-TR" dirty="0" err="1">
                <a:solidFill>
                  <a:schemeClr val="accent1"/>
                </a:solidFill>
              </a:rPr>
              <a:t>created</a:t>
            </a:r>
            <a:r>
              <a:rPr lang="tr-TR" dirty="0">
                <a:solidFill>
                  <a:schemeClr val="accent1"/>
                </a:solidFill>
              </a:rPr>
              <a:t>.</a:t>
            </a:r>
          </a:p>
          <a:p>
            <a:pPr marL="447675" indent="-266700" algn="just"/>
            <a:r>
              <a:rPr lang="tr-TR" dirty="0" err="1">
                <a:solidFill>
                  <a:schemeClr val="accent1"/>
                </a:solidFill>
              </a:rPr>
              <a:t>To</a:t>
            </a:r>
            <a:r>
              <a:rPr lang="tr-TR" dirty="0">
                <a:solidFill>
                  <a:schemeClr val="accent1"/>
                </a:solidFill>
              </a:rPr>
              <a:t> </a:t>
            </a:r>
            <a:r>
              <a:rPr lang="tr-TR" dirty="0" err="1">
                <a:solidFill>
                  <a:schemeClr val="accent1"/>
                </a:solidFill>
              </a:rPr>
              <a:t>ensure</a:t>
            </a:r>
            <a:r>
              <a:rPr lang="tr-TR" dirty="0">
                <a:solidFill>
                  <a:schemeClr val="accent1"/>
                </a:solidFill>
              </a:rPr>
              <a:t> </a:t>
            </a:r>
            <a:r>
              <a:rPr lang="tr-TR" dirty="0" err="1">
                <a:solidFill>
                  <a:schemeClr val="accent1"/>
                </a:solidFill>
              </a:rPr>
              <a:t>planned</a:t>
            </a:r>
            <a:r>
              <a:rPr lang="tr-TR" dirty="0">
                <a:solidFill>
                  <a:schemeClr val="accent1"/>
                </a:solidFill>
              </a:rPr>
              <a:t> </a:t>
            </a:r>
            <a:r>
              <a:rPr lang="tr-TR" dirty="0" err="1">
                <a:solidFill>
                  <a:schemeClr val="accent1"/>
                </a:solidFill>
              </a:rPr>
              <a:t>work</a:t>
            </a:r>
            <a:r>
              <a:rPr lang="tr-TR" dirty="0">
                <a:solidFill>
                  <a:schemeClr val="accent1"/>
                </a:solidFill>
              </a:rPr>
              <a:t> </a:t>
            </a:r>
            <a:r>
              <a:rPr lang="tr-TR" dirty="0" err="1">
                <a:solidFill>
                  <a:schemeClr val="accent1"/>
                </a:solidFill>
              </a:rPr>
              <a:t>by</a:t>
            </a:r>
            <a:r>
              <a:rPr lang="tr-TR" dirty="0">
                <a:solidFill>
                  <a:schemeClr val="accent1"/>
                </a:solidFill>
              </a:rPr>
              <a:t> </a:t>
            </a:r>
            <a:r>
              <a:rPr lang="tr-TR" dirty="0" err="1">
                <a:solidFill>
                  <a:schemeClr val="accent1"/>
                </a:solidFill>
              </a:rPr>
              <a:t>making</a:t>
            </a:r>
            <a:r>
              <a:rPr lang="tr-TR" dirty="0">
                <a:solidFill>
                  <a:schemeClr val="accent1"/>
                </a:solidFill>
              </a:rPr>
              <a:t> </a:t>
            </a:r>
            <a:r>
              <a:rPr lang="tr-TR" dirty="0" err="1">
                <a:solidFill>
                  <a:schemeClr val="accent1"/>
                </a:solidFill>
              </a:rPr>
              <a:t>strategic</a:t>
            </a:r>
            <a:r>
              <a:rPr lang="tr-TR" dirty="0">
                <a:solidFill>
                  <a:schemeClr val="accent1"/>
                </a:solidFill>
              </a:rPr>
              <a:t> </a:t>
            </a:r>
            <a:r>
              <a:rPr lang="tr-TR" dirty="0" err="1">
                <a:solidFill>
                  <a:schemeClr val="accent1"/>
                </a:solidFill>
              </a:rPr>
              <a:t>plans</a:t>
            </a:r>
            <a:r>
              <a:rPr lang="tr-TR" dirty="0">
                <a:solidFill>
                  <a:schemeClr val="accent1"/>
                </a:solidFill>
              </a:rPr>
              <a:t> </a:t>
            </a:r>
            <a:r>
              <a:rPr lang="tr-TR" dirty="0" err="1">
                <a:solidFill>
                  <a:schemeClr val="accent1"/>
                </a:solidFill>
              </a:rPr>
              <a:t>developed</a:t>
            </a:r>
            <a:r>
              <a:rPr lang="tr-TR" dirty="0">
                <a:solidFill>
                  <a:schemeClr val="accent1"/>
                </a:solidFill>
              </a:rPr>
              <a:t> </a:t>
            </a:r>
            <a:r>
              <a:rPr lang="tr-TR" dirty="0" err="1">
                <a:solidFill>
                  <a:schemeClr val="accent1"/>
                </a:solidFill>
              </a:rPr>
              <a:t>with</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ideas</a:t>
            </a:r>
            <a:r>
              <a:rPr lang="tr-TR" dirty="0">
                <a:solidFill>
                  <a:schemeClr val="accent1"/>
                </a:solidFill>
              </a:rPr>
              <a:t> of </a:t>
            </a:r>
            <a:r>
              <a:rPr lang="tr-TR" dirty="0" err="1">
                <a:solidFill>
                  <a:schemeClr val="accent1"/>
                </a:solidFill>
              </a:rPr>
              <a:t>stakeholders</a:t>
            </a:r>
            <a:r>
              <a:rPr lang="tr-TR" dirty="0">
                <a:solidFill>
                  <a:schemeClr val="accent1"/>
                </a:solidFill>
              </a:rPr>
              <a:t> </a:t>
            </a:r>
            <a:r>
              <a:rPr lang="tr-TR" dirty="0" err="1">
                <a:solidFill>
                  <a:schemeClr val="accent1"/>
                </a:solidFill>
              </a:rPr>
              <a:t>for</a:t>
            </a:r>
            <a:r>
              <a:rPr lang="tr-TR" dirty="0">
                <a:solidFill>
                  <a:schemeClr val="accent1"/>
                </a:solidFill>
              </a:rPr>
              <a:t> </a:t>
            </a:r>
            <a:r>
              <a:rPr lang="tr-TR" dirty="0" err="1">
                <a:solidFill>
                  <a:schemeClr val="accent1"/>
                </a:solidFill>
              </a:rPr>
              <a:t>all</a:t>
            </a:r>
            <a:r>
              <a:rPr lang="tr-TR" dirty="0">
                <a:solidFill>
                  <a:schemeClr val="accent1"/>
                </a:solidFill>
              </a:rPr>
              <a:t> </a:t>
            </a:r>
            <a:r>
              <a:rPr lang="tr-TR" dirty="0" err="1">
                <a:solidFill>
                  <a:schemeClr val="accent1"/>
                </a:solidFill>
              </a:rPr>
              <a:t>activities</a:t>
            </a:r>
            <a:r>
              <a:rPr lang="tr-TR" dirty="0">
                <a:solidFill>
                  <a:schemeClr val="accent1"/>
                </a:solidFill>
              </a:rPr>
              <a:t>.</a:t>
            </a:r>
          </a:p>
          <a:p>
            <a:pPr marL="447675" indent="-266700" algn="just"/>
            <a:r>
              <a:rPr lang="tr-TR" dirty="0" err="1">
                <a:solidFill>
                  <a:schemeClr val="accent1"/>
                </a:solidFill>
              </a:rPr>
              <a:t>To</a:t>
            </a:r>
            <a:r>
              <a:rPr lang="tr-TR" dirty="0">
                <a:solidFill>
                  <a:schemeClr val="accent1"/>
                </a:solidFill>
              </a:rPr>
              <a:t> </a:t>
            </a:r>
            <a:r>
              <a:rPr lang="tr-TR" dirty="0" err="1">
                <a:solidFill>
                  <a:schemeClr val="accent1"/>
                </a:solidFill>
              </a:rPr>
              <a:t>create</a:t>
            </a:r>
            <a:r>
              <a:rPr lang="tr-TR" dirty="0">
                <a:solidFill>
                  <a:schemeClr val="accent1"/>
                </a:solidFill>
              </a:rPr>
              <a:t> a platform </a:t>
            </a:r>
            <a:r>
              <a:rPr lang="tr-TR" dirty="0" err="1">
                <a:solidFill>
                  <a:schemeClr val="accent1"/>
                </a:solidFill>
              </a:rPr>
              <a:t>for</a:t>
            </a:r>
            <a:r>
              <a:rPr lang="tr-TR" dirty="0">
                <a:solidFill>
                  <a:schemeClr val="accent1"/>
                </a:solidFill>
              </a:rPr>
              <a:t> </a:t>
            </a:r>
            <a:r>
              <a:rPr lang="tr-TR" dirty="0" err="1">
                <a:solidFill>
                  <a:schemeClr val="accent1"/>
                </a:solidFill>
              </a:rPr>
              <a:t>volunteers</a:t>
            </a:r>
            <a:r>
              <a:rPr lang="tr-TR" dirty="0">
                <a:solidFill>
                  <a:schemeClr val="accent1"/>
                </a:solidFill>
              </a:rPr>
              <a:t> </a:t>
            </a:r>
            <a:r>
              <a:rPr lang="tr-TR" dirty="0" err="1">
                <a:solidFill>
                  <a:schemeClr val="accent1"/>
                </a:solidFill>
              </a:rPr>
              <a:t>who</a:t>
            </a:r>
            <a:r>
              <a:rPr lang="tr-TR" dirty="0">
                <a:solidFill>
                  <a:schemeClr val="accent1"/>
                </a:solidFill>
              </a:rPr>
              <a:t> </a:t>
            </a:r>
            <a:r>
              <a:rPr lang="tr-TR" dirty="0" err="1">
                <a:solidFill>
                  <a:schemeClr val="accent1"/>
                </a:solidFill>
              </a:rPr>
              <a:t>want</a:t>
            </a:r>
            <a:r>
              <a:rPr lang="tr-TR" dirty="0">
                <a:solidFill>
                  <a:schemeClr val="accent1"/>
                </a:solidFill>
              </a:rPr>
              <a:t> </a:t>
            </a:r>
            <a:r>
              <a:rPr lang="tr-TR" dirty="0" err="1">
                <a:solidFill>
                  <a:schemeClr val="accent1"/>
                </a:solidFill>
              </a:rPr>
              <a:t>to</a:t>
            </a:r>
            <a:r>
              <a:rPr lang="tr-TR" dirty="0">
                <a:solidFill>
                  <a:schemeClr val="accent1"/>
                </a:solidFill>
              </a:rPr>
              <a:t> </a:t>
            </a:r>
            <a:r>
              <a:rPr lang="tr-TR" dirty="0" err="1">
                <a:solidFill>
                  <a:schemeClr val="accent1"/>
                </a:solidFill>
              </a:rPr>
              <a:t>work</a:t>
            </a:r>
            <a:r>
              <a:rPr lang="tr-TR" dirty="0">
                <a:solidFill>
                  <a:schemeClr val="accent1"/>
                </a:solidFill>
              </a:rPr>
              <a:t> </a:t>
            </a:r>
            <a:r>
              <a:rPr lang="tr-TR" dirty="0" err="1">
                <a:solidFill>
                  <a:schemeClr val="accent1"/>
                </a:solidFill>
              </a:rPr>
              <a:t>for</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sustainable</a:t>
            </a:r>
            <a:r>
              <a:rPr lang="tr-TR" dirty="0">
                <a:solidFill>
                  <a:schemeClr val="accent1"/>
                </a:solidFill>
              </a:rPr>
              <a:t> </a:t>
            </a:r>
            <a:r>
              <a:rPr lang="tr-TR" dirty="0" err="1">
                <a:solidFill>
                  <a:schemeClr val="accent1"/>
                </a:solidFill>
              </a:rPr>
              <a:t>management</a:t>
            </a:r>
            <a:r>
              <a:rPr lang="tr-TR" dirty="0">
                <a:solidFill>
                  <a:schemeClr val="accent1"/>
                </a:solidFill>
              </a:rPr>
              <a:t> of </a:t>
            </a:r>
            <a:r>
              <a:rPr lang="tr-TR" dirty="0" err="1">
                <a:solidFill>
                  <a:schemeClr val="accent1"/>
                </a:solidFill>
              </a:rPr>
              <a:t>natural</a:t>
            </a:r>
            <a:r>
              <a:rPr lang="tr-TR" dirty="0">
                <a:solidFill>
                  <a:schemeClr val="accent1"/>
                </a:solidFill>
              </a:rPr>
              <a:t> </a:t>
            </a:r>
            <a:r>
              <a:rPr lang="tr-TR" dirty="0" err="1">
                <a:solidFill>
                  <a:schemeClr val="accent1"/>
                </a:solidFill>
              </a:rPr>
              <a:t>resources</a:t>
            </a:r>
            <a:r>
              <a:rPr lang="tr-TR" dirty="0">
                <a:solidFill>
                  <a:schemeClr val="accent1"/>
                </a:solidFill>
              </a:rPr>
              <a:t>.</a:t>
            </a:r>
          </a:p>
          <a:p>
            <a:pPr marL="0" indent="0">
              <a:buNone/>
            </a:pPr>
            <a:endParaRPr lang="tr-TR" dirty="0"/>
          </a:p>
        </p:txBody>
      </p:sp>
    </p:spTree>
    <p:extLst>
      <p:ext uri="{BB962C8B-B14F-4D97-AF65-F5344CB8AC3E}">
        <p14:creationId xmlns:p14="http://schemas.microsoft.com/office/powerpoint/2010/main" val="820275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0C3DB85-8E10-475C-BAA9-309F1C45EFA3}"/>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AF7F7434-583A-4054-B658-31DF467D1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 y="0"/>
            <a:ext cx="12190750" cy="5788152"/>
          </a:xfrm>
          <a:prstGeom prst="rect">
            <a:avLst/>
          </a:prstGeom>
        </p:spPr>
      </p:pic>
    </p:spTree>
    <p:extLst>
      <p:ext uri="{BB962C8B-B14F-4D97-AF65-F5344CB8AC3E}">
        <p14:creationId xmlns:p14="http://schemas.microsoft.com/office/powerpoint/2010/main" val="3083293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86D71-B8DC-B146-9EFE-0E1748D89BD0}"/>
              </a:ext>
            </a:extLst>
          </p:cNvPr>
          <p:cNvSpPr>
            <a:spLocks noGrp="1"/>
          </p:cNvSpPr>
          <p:nvPr>
            <p:ph type="ctrTitle"/>
          </p:nvPr>
        </p:nvSpPr>
        <p:spPr>
          <a:xfrm>
            <a:off x="1524000" y="2125208"/>
            <a:ext cx="9144000" cy="1303792"/>
          </a:xfrm>
        </p:spPr>
        <p:txBody>
          <a:bodyPr>
            <a:normAutofit/>
          </a:bodyPr>
          <a:lstStyle/>
          <a:p>
            <a:r>
              <a:rPr lang="pt-BR" sz="8000" b="1" dirty="0" err="1">
                <a:solidFill>
                  <a:schemeClr val="bg1"/>
                </a:solidFill>
              </a:rPr>
              <a:t>Thank</a:t>
            </a:r>
            <a:r>
              <a:rPr lang="pt-BR" sz="8000" b="1" dirty="0">
                <a:solidFill>
                  <a:schemeClr val="bg1"/>
                </a:solidFill>
              </a:rPr>
              <a:t> </a:t>
            </a:r>
            <a:r>
              <a:rPr lang="pt-BR" sz="8000" b="1" dirty="0" err="1">
                <a:solidFill>
                  <a:schemeClr val="bg1"/>
                </a:solidFill>
              </a:rPr>
              <a:t>you</a:t>
            </a:r>
            <a:r>
              <a:rPr lang="pt-BR" sz="8000" b="1" dirty="0">
                <a:solidFill>
                  <a:schemeClr val="bg1"/>
                </a:solidFill>
              </a:rPr>
              <a:t>!</a:t>
            </a:r>
          </a:p>
        </p:txBody>
      </p:sp>
    </p:spTree>
    <p:extLst>
      <p:ext uri="{BB962C8B-B14F-4D97-AF65-F5344CB8AC3E}">
        <p14:creationId xmlns:p14="http://schemas.microsoft.com/office/powerpoint/2010/main" val="265696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27ED46-A16A-409F-8080-C1EB8210507F}"/>
              </a:ext>
            </a:extLst>
          </p:cNvPr>
          <p:cNvSpPr>
            <a:spLocks noGrp="1"/>
          </p:cNvSpPr>
          <p:nvPr>
            <p:ph type="title"/>
          </p:nvPr>
        </p:nvSpPr>
        <p:spPr/>
        <p:txBody>
          <a:bodyPr>
            <a:normAutofit/>
          </a:bodyPr>
          <a:lstStyle/>
          <a:p>
            <a:r>
              <a:rPr lang="en-US" b="1" dirty="0" err="1"/>
              <a:t>Seçilme</a:t>
            </a:r>
            <a:r>
              <a:rPr lang="en-US" b="1" dirty="0"/>
              <a:t> </a:t>
            </a:r>
            <a:r>
              <a:rPr lang="en-US" b="1" dirty="0" err="1"/>
              <a:t>Nedenleri</a:t>
            </a:r>
            <a:br>
              <a:rPr lang="en-US" b="1" dirty="0"/>
            </a:br>
            <a:r>
              <a:rPr lang="en-US" b="1" dirty="0">
                <a:solidFill>
                  <a:schemeClr val="accent1"/>
                </a:solidFill>
              </a:rPr>
              <a:t>The </a:t>
            </a:r>
            <a:r>
              <a:rPr lang="en-US" b="1" dirty="0" err="1">
                <a:solidFill>
                  <a:schemeClr val="accent1"/>
                </a:solidFill>
              </a:rPr>
              <a:t>Criterias</a:t>
            </a:r>
            <a:r>
              <a:rPr lang="en-US" b="1" dirty="0">
                <a:solidFill>
                  <a:schemeClr val="accent1"/>
                </a:solidFill>
              </a:rPr>
              <a:t> of Selection</a:t>
            </a:r>
            <a:endParaRPr lang="tr-TR" b="1" dirty="0">
              <a:solidFill>
                <a:schemeClr val="accent1"/>
              </a:solidFill>
            </a:endParaRPr>
          </a:p>
        </p:txBody>
      </p:sp>
      <p:sp>
        <p:nvSpPr>
          <p:cNvPr id="3" name="İçerik Yer Tutucusu 2">
            <a:extLst>
              <a:ext uri="{FF2B5EF4-FFF2-40B4-BE49-F238E27FC236}">
                <a16:creationId xmlns:a16="http://schemas.microsoft.com/office/drawing/2014/main" id="{6594FE4E-A667-4AD7-ACBD-9225FF307088}"/>
              </a:ext>
            </a:extLst>
          </p:cNvPr>
          <p:cNvSpPr>
            <a:spLocks noGrp="1"/>
          </p:cNvSpPr>
          <p:nvPr>
            <p:ph idx="1"/>
          </p:nvPr>
        </p:nvSpPr>
        <p:spPr>
          <a:xfrm>
            <a:off x="838200" y="1825625"/>
            <a:ext cx="10515600" cy="4099687"/>
          </a:xfrm>
        </p:spPr>
        <p:txBody>
          <a:bodyPr>
            <a:normAutofit fontScale="92500" lnSpcReduction="10000"/>
          </a:bodyPr>
          <a:lstStyle/>
          <a:p>
            <a:pPr marL="514350" indent="-514350" algn="just">
              <a:buFont typeface="+mj-lt"/>
              <a:buAutoNum type="arabicPeriod"/>
            </a:pPr>
            <a:r>
              <a:rPr lang="tr-TR" dirty="0"/>
              <a:t>Orman Peyzajı </a:t>
            </a:r>
            <a:r>
              <a:rPr lang="tr-TR" dirty="0">
                <a:solidFill>
                  <a:schemeClr val="accent1"/>
                </a:solidFill>
              </a:rPr>
              <a:t>(</a:t>
            </a:r>
            <a:r>
              <a:rPr lang="tr-TR" dirty="0" err="1">
                <a:solidFill>
                  <a:schemeClr val="accent1"/>
                </a:solidFill>
              </a:rPr>
              <a:t>Forest</a:t>
            </a:r>
            <a:r>
              <a:rPr lang="tr-TR" dirty="0">
                <a:solidFill>
                  <a:schemeClr val="accent1"/>
                </a:solidFill>
              </a:rPr>
              <a:t> </a:t>
            </a:r>
            <a:r>
              <a:rPr lang="tr-TR" dirty="0" err="1">
                <a:solidFill>
                  <a:schemeClr val="accent1"/>
                </a:solidFill>
              </a:rPr>
              <a:t>Landscape</a:t>
            </a:r>
            <a:r>
              <a:rPr lang="tr-TR" dirty="0">
                <a:solidFill>
                  <a:schemeClr val="accent1"/>
                </a:solidFill>
              </a:rPr>
              <a:t>)</a:t>
            </a:r>
          </a:p>
          <a:p>
            <a:pPr marL="514350" indent="-514350" algn="just">
              <a:buFont typeface="+mj-lt"/>
              <a:buAutoNum type="arabicPeriod"/>
            </a:pPr>
            <a:r>
              <a:rPr lang="tr-TR" dirty="0"/>
              <a:t>Alanın % 69’unun ormanlarla kaplı olması </a:t>
            </a:r>
            <a:r>
              <a:rPr lang="tr-TR" dirty="0">
                <a:solidFill>
                  <a:schemeClr val="accent1"/>
                </a:solidFill>
              </a:rPr>
              <a:t>(59% </a:t>
            </a:r>
            <a:r>
              <a:rPr lang="tr-TR" dirty="0" err="1">
                <a:solidFill>
                  <a:schemeClr val="accent1"/>
                </a:solidFill>
              </a:rPr>
              <a:t>Forest</a:t>
            </a:r>
            <a:r>
              <a:rPr lang="tr-TR" dirty="0">
                <a:solidFill>
                  <a:schemeClr val="accent1"/>
                </a:solidFill>
              </a:rPr>
              <a:t> </a:t>
            </a:r>
            <a:r>
              <a:rPr lang="tr-TR" dirty="0" err="1">
                <a:solidFill>
                  <a:schemeClr val="accent1"/>
                </a:solidFill>
              </a:rPr>
              <a:t>Covered</a:t>
            </a:r>
            <a:r>
              <a:rPr lang="tr-TR" dirty="0">
                <a:solidFill>
                  <a:schemeClr val="accent1"/>
                </a:solidFill>
              </a:rPr>
              <a:t> </a:t>
            </a:r>
            <a:r>
              <a:rPr lang="tr-TR" dirty="0" err="1">
                <a:solidFill>
                  <a:schemeClr val="accent1"/>
                </a:solidFill>
              </a:rPr>
              <a:t>Area</a:t>
            </a:r>
            <a:r>
              <a:rPr lang="tr-TR" dirty="0">
                <a:solidFill>
                  <a:schemeClr val="accent1"/>
                </a:solidFill>
              </a:rPr>
              <a:t>)</a:t>
            </a:r>
          </a:p>
          <a:p>
            <a:pPr marL="514350" indent="-514350" algn="just">
              <a:buFont typeface="+mj-lt"/>
              <a:buAutoNum type="arabicPeriod"/>
            </a:pPr>
            <a:r>
              <a:rPr lang="tr-TR" dirty="0"/>
              <a:t>Biyolojik çeşitliliğin zenginliği </a:t>
            </a:r>
            <a:r>
              <a:rPr lang="tr-TR" dirty="0">
                <a:solidFill>
                  <a:schemeClr val="accent1"/>
                </a:solidFill>
              </a:rPr>
              <a:t>(</a:t>
            </a:r>
            <a:r>
              <a:rPr lang="tr-TR" dirty="0" err="1">
                <a:solidFill>
                  <a:schemeClr val="accent1"/>
                </a:solidFill>
              </a:rPr>
              <a:t>Biodiversity</a:t>
            </a:r>
            <a:r>
              <a:rPr lang="tr-TR" dirty="0">
                <a:solidFill>
                  <a:schemeClr val="accent1"/>
                </a:solidFill>
              </a:rPr>
              <a:t> </a:t>
            </a:r>
            <a:r>
              <a:rPr lang="tr-TR" dirty="0" err="1">
                <a:solidFill>
                  <a:schemeClr val="accent1"/>
                </a:solidFill>
              </a:rPr>
              <a:t>Richness</a:t>
            </a:r>
            <a:r>
              <a:rPr lang="tr-TR" dirty="0">
                <a:solidFill>
                  <a:schemeClr val="accent1"/>
                </a:solidFill>
              </a:rPr>
              <a:t>)</a:t>
            </a:r>
          </a:p>
          <a:p>
            <a:pPr marL="514350" indent="-514350" algn="just">
              <a:buFont typeface="+mj-lt"/>
              <a:buAutoNum type="arabicPeriod"/>
            </a:pPr>
            <a:r>
              <a:rPr lang="tr-TR" dirty="0"/>
              <a:t>Zengin su kaynakları </a:t>
            </a:r>
            <a:r>
              <a:rPr lang="tr-TR" dirty="0">
                <a:solidFill>
                  <a:schemeClr val="accent1"/>
                </a:solidFill>
              </a:rPr>
              <a:t>(</a:t>
            </a:r>
            <a:r>
              <a:rPr lang="tr-TR" dirty="0" err="1">
                <a:solidFill>
                  <a:schemeClr val="accent1"/>
                </a:solidFill>
              </a:rPr>
              <a:t>Water</a:t>
            </a:r>
            <a:r>
              <a:rPr lang="tr-TR" dirty="0">
                <a:solidFill>
                  <a:schemeClr val="accent1"/>
                </a:solidFill>
              </a:rPr>
              <a:t> Source </a:t>
            </a:r>
            <a:r>
              <a:rPr lang="tr-TR" dirty="0" err="1">
                <a:solidFill>
                  <a:schemeClr val="accent1"/>
                </a:solidFill>
              </a:rPr>
              <a:t>Richness</a:t>
            </a:r>
            <a:r>
              <a:rPr lang="tr-TR" dirty="0">
                <a:solidFill>
                  <a:schemeClr val="accent1"/>
                </a:solidFill>
              </a:rPr>
              <a:t>)</a:t>
            </a:r>
          </a:p>
          <a:p>
            <a:pPr marL="514350" indent="-514350" algn="just">
              <a:buFont typeface="+mj-lt"/>
              <a:buAutoNum type="arabicPeriod"/>
            </a:pPr>
            <a:r>
              <a:rPr lang="tr-TR" dirty="0"/>
              <a:t>Yüksek iş potansiyeli </a:t>
            </a:r>
            <a:r>
              <a:rPr lang="tr-TR" dirty="0">
                <a:solidFill>
                  <a:schemeClr val="accent1"/>
                </a:solidFill>
              </a:rPr>
              <a:t>(High </a:t>
            </a:r>
            <a:r>
              <a:rPr lang="tr-TR" dirty="0" err="1">
                <a:solidFill>
                  <a:schemeClr val="accent1"/>
                </a:solidFill>
              </a:rPr>
              <a:t>Job</a:t>
            </a:r>
            <a:r>
              <a:rPr lang="tr-TR" dirty="0">
                <a:solidFill>
                  <a:schemeClr val="accent1"/>
                </a:solidFill>
              </a:rPr>
              <a:t> </a:t>
            </a:r>
            <a:r>
              <a:rPr lang="tr-TR" dirty="0" err="1">
                <a:solidFill>
                  <a:schemeClr val="accent1"/>
                </a:solidFill>
              </a:rPr>
              <a:t>Potential</a:t>
            </a:r>
            <a:r>
              <a:rPr lang="tr-TR" dirty="0">
                <a:solidFill>
                  <a:schemeClr val="accent1"/>
                </a:solidFill>
              </a:rPr>
              <a:t>)</a:t>
            </a:r>
          </a:p>
          <a:p>
            <a:pPr marL="514350" indent="-514350" algn="just">
              <a:buFont typeface="+mj-lt"/>
              <a:buAutoNum type="arabicPeriod"/>
            </a:pPr>
            <a:r>
              <a:rPr lang="tr-TR" dirty="0" err="1"/>
              <a:t>Rekreasyonel</a:t>
            </a:r>
            <a:r>
              <a:rPr lang="tr-TR" dirty="0"/>
              <a:t> olanaklar </a:t>
            </a:r>
            <a:r>
              <a:rPr lang="tr-TR" dirty="0">
                <a:solidFill>
                  <a:schemeClr val="accent1"/>
                </a:solidFill>
              </a:rPr>
              <a:t>(</a:t>
            </a:r>
            <a:r>
              <a:rPr lang="tr-TR" dirty="0" err="1">
                <a:solidFill>
                  <a:schemeClr val="accent1"/>
                </a:solidFill>
              </a:rPr>
              <a:t>Recreational</a:t>
            </a:r>
            <a:r>
              <a:rPr lang="tr-TR" dirty="0">
                <a:solidFill>
                  <a:schemeClr val="accent1"/>
                </a:solidFill>
              </a:rPr>
              <a:t> </a:t>
            </a:r>
            <a:r>
              <a:rPr lang="tr-TR" dirty="0" err="1">
                <a:solidFill>
                  <a:schemeClr val="accent1"/>
                </a:solidFill>
              </a:rPr>
              <a:t>Opportunity</a:t>
            </a:r>
            <a:r>
              <a:rPr lang="tr-TR" dirty="0">
                <a:solidFill>
                  <a:schemeClr val="accent1"/>
                </a:solidFill>
              </a:rPr>
              <a:t>)</a:t>
            </a:r>
          </a:p>
          <a:p>
            <a:pPr marL="514350" indent="-514350" algn="just">
              <a:buFont typeface="+mj-lt"/>
              <a:buAutoNum type="arabicPeriod"/>
            </a:pPr>
            <a:r>
              <a:rPr lang="tr-TR" dirty="0"/>
              <a:t>Büyük </a:t>
            </a:r>
            <a:r>
              <a:rPr lang="tr-TR" dirty="0" err="1"/>
              <a:t>ekoturizm</a:t>
            </a:r>
            <a:r>
              <a:rPr lang="tr-TR" dirty="0"/>
              <a:t> potansiyeli </a:t>
            </a:r>
            <a:r>
              <a:rPr lang="tr-TR" dirty="0">
                <a:solidFill>
                  <a:schemeClr val="accent1"/>
                </a:solidFill>
              </a:rPr>
              <a:t>(</a:t>
            </a:r>
            <a:r>
              <a:rPr lang="tr-TR" dirty="0" err="1">
                <a:solidFill>
                  <a:schemeClr val="accent1"/>
                </a:solidFill>
              </a:rPr>
              <a:t>Ecotourism</a:t>
            </a:r>
            <a:r>
              <a:rPr lang="tr-TR" dirty="0">
                <a:solidFill>
                  <a:schemeClr val="accent1"/>
                </a:solidFill>
              </a:rPr>
              <a:t> </a:t>
            </a:r>
            <a:r>
              <a:rPr lang="tr-TR" dirty="0" err="1">
                <a:solidFill>
                  <a:schemeClr val="accent1"/>
                </a:solidFill>
              </a:rPr>
              <a:t>Potential</a:t>
            </a:r>
            <a:r>
              <a:rPr lang="tr-TR" dirty="0">
                <a:solidFill>
                  <a:schemeClr val="accent1"/>
                </a:solidFill>
              </a:rPr>
              <a:t> </a:t>
            </a:r>
            <a:r>
              <a:rPr lang="tr-TR" dirty="0" err="1">
                <a:solidFill>
                  <a:schemeClr val="accent1"/>
                </a:solidFill>
              </a:rPr>
              <a:t>Richness</a:t>
            </a:r>
            <a:r>
              <a:rPr lang="tr-TR" dirty="0">
                <a:solidFill>
                  <a:schemeClr val="accent1"/>
                </a:solidFill>
              </a:rPr>
              <a:t>)</a:t>
            </a:r>
          </a:p>
          <a:p>
            <a:pPr marL="514350" indent="-514350" algn="just">
              <a:buFont typeface="+mj-lt"/>
              <a:buAutoNum type="arabicPeriod"/>
            </a:pPr>
            <a:r>
              <a:rPr lang="tr-TR" dirty="0"/>
              <a:t>Türkiye’nin büyük şehirlerine yakın olmasının avantajları </a:t>
            </a:r>
            <a:r>
              <a:rPr lang="tr-TR" dirty="0">
                <a:solidFill>
                  <a:schemeClr val="accent1"/>
                </a:solidFill>
              </a:rPr>
              <a:t>(</a:t>
            </a:r>
            <a:r>
              <a:rPr lang="tr-TR" dirty="0" err="1">
                <a:solidFill>
                  <a:schemeClr val="accent1"/>
                </a:solidFill>
              </a:rPr>
              <a:t>The</a:t>
            </a:r>
            <a:r>
              <a:rPr lang="tr-TR" dirty="0">
                <a:solidFill>
                  <a:schemeClr val="accent1"/>
                </a:solidFill>
              </a:rPr>
              <a:t> </a:t>
            </a:r>
            <a:r>
              <a:rPr lang="tr-TR" dirty="0" err="1">
                <a:solidFill>
                  <a:schemeClr val="accent1"/>
                </a:solidFill>
              </a:rPr>
              <a:t>advantage</a:t>
            </a:r>
            <a:r>
              <a:rPr lang="tr-TR" dirty="0">
                <a:solidFill>
                  <a:schemeClr val="accent1"/>
                </a:solidFill>
              </a:rPr>
              <a:t> of </a:t>
            </a:r>
            <a:r>
              <a:rPr lang="tr-TR" dirty="0" err="1">
                <a:solidFill>
                  <a:schemeClr val="accent1"/>
                </a:solidFill>
              </a:rPr>
              <a:t>being</a:t>
            </a:r>
            <a:r>
              <a:rPr lang="tr-TR" dirty="0">
                <a:solidFill>
                  <a:schemeClr val="accent1"/>
                </a:solidFill>
              </a:rPr>
              <a:t> </a:t>
            </a:r>
            <a:r>
              <a:rPr lang="tr-TR" dirty="0" err="1">
                <a:solidFill>
                  <a:schemeClr val="accent1"/>
                </a:solidFill>
              </a:rPr>
              <a:t>close</a:t>
            </a:r>
            <a:r>
              <a:rPr lang="tr-TR" dirty="0">
                <a:solidFill>
                  <a:schemeClr val="accent1"/>
                </a:solidFill>
              </a:rPr>
              <a:t> </a:t>
            </a:r>
            <a:r>
              <a:rPr lang="tr-TR" dirty="0" err="1">
                <a:solidFill>
                  <a:schemeClr val="accent1"/>
                </a:solidFill>
              </a:rPr>
              <a:t>to</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developed</a:t>
            </a:r>
            <a:r>
              <a:rPr lang="tr-TR" dirty="0">
                <a:solidFill>
                  <a:schemeClr val="accent1"/>
                </a:solidFill>
              </a:rPr>
              <a:t> </a:t>
            </a:r>
            <a:r>
              <a:rPr lang="tr-TR" dirty="0" err="1">
                <a:solidFill>
                  <a:schemeClr val="accent1"/>
                </a:solidFill>
              </a:rPr>
              <a:t>cities</a:t>
            </a:r>
            <a:r>
              <a:rPr lang="tr-TR" dirty="0">
                <a:solidFill>
                  <a:schemeClr val="accent1"/>
                </a:solidFill>
              </a:rPr>
              <a:t> of </a:t>
            </a:r>
            <a:r>
              <a:rPr lang="tr-TR" dirty="0" err="1">
                <a:solidFill>
                  <a:schemeClr val="accent1"/>
                </a:solidFill>
              </a:rPr>
              <a:t>Turkey</a:t>
            </a:r>
            <a:r>
              <a:rPr lang="tr-TR" dirty="0">
                <a:solidFill>
                  <a:schemeClr val="accent1"/>
                </a:solidFill>
              </a:rPr>
              <a:t>)</a:t>
            </a:r>
          </a:p>
          <a:p>
            <a:pPr algn="just"/>
            <a:endParaRPr lang="tr-TR" dirty="0"/>
          </a:p>
        </p:txBody>
      </p:sp>
    </p:spTree>
    <p:extLst>
      <p:ext uri="{BB962C8B-B14F-4D97-AF65-F5344CB8AC3E}">
        <p14:creationId xmlns:p14="http://schemas.microsoft.com/office/powerpoint/2010/main" val="3227334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27ED46-A16A-409F-8080-C1EB8210507F}"/>
              </a:ext>
            </a:extLst>
          </p:cNvPr>
          <p:cNvSpPr>
            <a:spLocks noGrp="1"/>
          </p:cNvSpPr>
          <p:nvPr>
            <p:ph type="title"/>
          </p:nvPr>
        </p:nvSpPr>
        <p:spPr/>
        <p:txBody>
          <a:bodyPr>
            <a:normAutofit/>
          </a:bodyPr>
          <a:lstStyle/>
          <a:p>
            <a:r>
              <a:rPr lang="en-US" b="1" dirty="0" err="1"/>
              <a:t>Seçilme</a:t>
            </a:r>
            <a:r>
              <a:rPr lang="en-US" b="1" dirty="0"/>
              <a:t> </a:t>
            </a:r>
            <a:r>
              <a:rPr lang="en-US" b="1" dirty="0" err="1"/>
              <a:t>Nedenleri</a:t>
            </a:r>
            <a:br>
              <a:rPr lang="en-US" b="1" dirty="0"/>
            </a:br>
            <a:r>
              <a:rPr lang="en-US" b="1" dirty="0">
                <a:solidFill>
                  <a:schemeClr val="accent1"/>
                </a:solidFill>
              </a:rPr>
              <a:t>The </a:t>
            </a:r>
            <a:r>
              <a:rPr lang="en-US" b="1" dirty="0" err="1">
                <a:solidFill>
                  <a:schemeClr val="accent1"/>
                </a:solidFill>
              </a:rPr>
              <a:t>Criterias</a:t>
            </a:r>
            <a:r>
              <a:rPr lang="en-US" b="1" dirty="0">
                <a:solidFill>
                  <a:schemeClr val="accent1"/>
                </a:solidFill>
              </a:rPr>
              <a:t> of Selection</a:t>
            </a:r>
            <a:endParaRPr lang="tr-TR" b="1" dirty="0">
              <a:solidFill>
                <a:schemeClr val="accent1"/>
              </a:solidFill>
            </a:endParaRPr>
          </a:p>
        </p:txBody>
      </p:sp>
      <p:sp>
        <p:nvSpPr>
          <p:cNvPr id="3" name="İçerik Yer Tutucusu 2">
            <a:extLst>
              <a:ext uri="{FF2B5EF4-FFF2-40B4-BE49-F238E27FC236}">
                <a16:creationId xmlns:a16="http://schemas.microsoft.com/office/drawing/2014/main" id="{6594FE4E-A667-4AD7-ACBD-9225FF307088}"/>
              </a:ext>
            </a:extLst>
          </p:cNvPr>
          <p:cNvSpPr>
            <a:spLocks noGrp="1"/>
          </p:cNvSpPr>
          <p:nvPr>
            <p:ph idx="1"/>
          </p:nvPr>
        </p:nvSpPr>
        <p:spPr/>
        <p:txBody>
          <a:bodyPr>
            <a:normAutofit lnSpcReduction="10000"/>
          </a:bodyPr>
          <a:lstStyle/>
          <a:p>
            <a:pPr marL="514350" indent="-514350" algn="just">
              <a:buFont typeface="+mj-lt"/>
              <a:buAutoNum type="arabicPeriod" startAt="9"/>
            </a:pPr>
            <a:r>
              <a:rPr lang="tr-TR" dirty="0"/>
              <a:t>Doğa sporları </a:t>
            </a:r>
            <a:r>
              <a:rPr lang="tr-TR" dirty="0" err="1"/>
              <a:t>potansiyeIi</a:t>
            </a:r>
            <a:r>
              <a:rPr lang="tr-TR" dirty="0"/>
              <a:t> </a:t>
            </a:r>
            <a:r>
              <a:rPr lang="tr-TR" dirty="0">
                <a:solidFill>
                  <a:schemeClr val="accent1"/>
                </a:solidFill>
              </a:rPr>
              <a:t>(</a:t>
            </a:r>
            <a:r>
              <a:rPr lang="tr-TR" dirty="0" err="1">
                <a:solidFill>
                  <a:schemeClr val="accent1"/>
                </a:solidFill>
              </a:rPr>
              <a:t>Potential</a:t>
            </a:r>
            <a:r>
              <a:rPr lang="tr-TR" dirty="0">
                <a:solidFill>
                  <a:schemeClr val="accent1"/>
                </a:solidFill>
              </a:rPr>
              <a:t> of Nature Sports)</a:t>
            </a:r>
          </a:p>
          <a:p>
            <a:pPr marL="514350" indent="-514350" algn="just">
              <a:buFont typeface="+mj-lt"/>
              <a:buAutoNum type="arabicPeriod" startAt="9"/>
            </a:pPr>
            <a:r>
              <a:rPr lang="tr-TR" dirty="0"/>
              <a:t>Yaban hayatı ve avcılık potansiyeli </a:t>
            </a:r>
            <a:r>
              <a:rPr lang="tr-TR" dirty="0">
                <a:solidFill>
                  <a:schemeClr val="accent1"/>
                </a:solidFill>
              </a:rPr>
              <a:t>(Wildlife </a:t>
            </a:r>
            <a:r>
              <a:rPr lang="tr-TR" dirty="0" err="1">
                <a:solidFill>
                  <a:schemeClr val="accent1"/>
                </a:solidFill>
              </a:rPr>
              <a:t>and</a:t>
            </a:r>
            <a:r>
              <a:rPr lang="tr-TR" dirty="0">
                <a:solidFill>
                  <a:schemeClr val="accent1"/>
                </a:solidFill>
              </a:rPr>
              <a:t> </a:t>
            </a:r>
            <a:r>
              <a:rPr lang="tr-TR" dirty="0" err="1">
                <a:solidFill>
                  <a:schemeClr val="accent1"/>
                </a:solidFill>
              </a:rPr>
              <a:t>Hunting</a:t>
            </a:r>
            <a:r>
              <a:rPr lang="tr-TR" dirty="0">
                <a:solidFill>
                  <a:schemeClr val="accent1"/>
                </a:solidFill>
              </a:rPr>
              <a:t> </a:t>
            </a:r>
            <a:r>
              <a:rPr lang="tr-TR" dirty="0" err="1">
                <a:solidFill>
                  <a:schemeClr val="accent1"/>
                </a:solidFill>
              </a:rPr>
              <a:t>Potential</a:t>
            </a:r>
            <a:r>
              <a:rPr lang="tr-TR" dirty="0">
                <a:solidFill>
                  <a:schemeClr val="accent1"/>
                </a:solidFill>
              </a:rPr>
              <a:t>)</a:t>
            </a:r>
          </a:p>
          <a:p>
            <a:pPr marL="514350" indent="-514350" algn="just">
              <a:buFont typeface="+mj-lt"/>
              <a:buAutoNum type="arabicPeriod" startAt="9"/>
            </a:pPr>
            <a:r>
              <a:rPr lang="tr-TR" dirty="0"/>
              <a:t>Arıcılık , olta balıkçılığı </a:t>
            </a:r>
            <a:r>
              <a:rPr lang="tr-TR" dirty="0">
                <a:solidFill>
                  <a:schemeClr val="accent1"/>
                </a:solidFill>
              </a:rPr>
              <a:t>(</a:t>
            </a:r>
            <a:r>
              <a:rPr lang="tr-TR" dirty="0" err="1">
                <a:solidFill>
                  <a:schemeClr val="accent1"/>
                </a:solidFill>
              </a:rPr>
              <a:t>Beekeeping</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Hand-line</a:t>
            </a:r>
            <a:r>
              <a:rPr lang="tr-TR" dirty="0">
                <a:solidFill>
                  <a:schemeClr val="accent1"/>
                </a:solidFill>
              </a:rPr>
              <a:t> Fishing)</a:t>
            </a:r>
          </a:p>
          <a:p>
            <a:pPr marL="514350" indent="-514350" algn="just">
              <a:buFont typeface="+mj-lt"/>
              <a:buAutoNum type="arabicPeriod" startAt="9"/>
            </a:pPr>
            <a:r>
              <a:rPr lang="tr-TR" dirty="0"/>
              <a:t>Çeşitli meyve sebzelerin yetiştirilmesine uygun ortamın bulunması </a:t>
            </a:r>
            <a:r>
              <a:rPr lang="tr-TR" dirty="0">
                <a:solidFill>
                  <a:schemeClr val="accent1"/>
                </a:solidFill>
              </a:rPr>
              <a:t>(</a:t>
            </a:r>
            <a:r>
              <a:rPr lang="tr-TR" dirty="0" err="1">
                <a:solidFill>
                  <a:schemeClr val="accent1"/>
                </a:solidFill>
              </a:rPr>
              <a:t>Availability</a:t>
            </a:r>
            <a:r>
              <a:rPr lang="tr-TR" dirty="0">
                <a:solidFill>
                  <a:schemeClr val="accent1"/>
                </a:solidFill>
              </a:rPr>
              <a:t> of </a:t>
            </a:r>
            <a:r>
              <a:rPr lang="tr-TR" dirty="0" err="1">
                <a:solidFill>
                  <a:schemeClr val="accent1"/>
                </a:solidFill>
              </a:rPr>
              <a:t>suitable</a:t>
            </a:r>
            <a:r>
              <a:rPr lang="tr-TR" dirty="0">
                <a:solidFill>
                  <a:schemeClr val="accent1"/>
                </a:solidFill>
              </a:rPr>
              <a:t> </a:t>
            </a:r>
            <a:r>
              <a:rPr lang="tr-TR" dirty="0" err="1">
                <a:solidFill>
                  <a:schemeClr val="accent1"/>
                </a:solidFill>
              </a:rPr>
              <a:t>environment</a:t>
            </a:r>
            <a:r>
              <a:rPr lang="tr-TR" dirty="0">
                <a:solidFill>
                  <a:schemeClr val="accent1"/>
                </a:solidFill>
              </a:rPr>
              <a:t> </a:t>
            </a:r>
            <a:r>
              <a:rPr lang="tr-TR" dirty="0" err="1">
                <a:solidFill>
                  <a:schemeClr val="accent1"/>
                </a:solidFill>
              </a:rPr>
              <a:t>for</a:t>
            </a:r>
            <a:r>
              <a:rPr lang="tr-TR" dirty="0">
                <a:solidFill>
                  <a:schemeClr val="accent1"/>
                </a:solidFill>
              </a:rPr>
              <a:t> </a:t>
            </a:r>
            <a:r>
              <a:rPr lang="tr-TR" dirty="0" err="1">
                <a:solidFill>
                  <a:schemeClr val="accent1"/>
                </a:solidFill>
              </a:rPr>
              <a:t>the</a:t>
            </a:r>
            <a:r>
              <a:rPr lang="tr-TR" dirty="0">
                <a:solidFill>
                  <a:schemeClr val="accent1"/>
                </a:solidFill>
              </a:rPr>
              <a:t> </a:t>
            </a:r>
            <a:r>
              <a:rPr lang="tr-TR" dirty="0" err="1">
                <a:solidFill>
                  <a:schemeClr val="accent1"/>
                </a:solidFill>
              </a:rPr>
              <a:t>cultivation</a:t>
            </a:r>
            <a:r>
              <a:rPr lang="tr-TR" dirty="0">
                <a:solidFill>
                  <a:schemeClr val="accent1"/>
                </a:solidFill>
              </a:rPr>
              <a:t> of </a:t>
            </a:r>
            <a:r>
              <a:rPr lang="tr-TR" dirty="0" err="1">
                <a:solidFill>
                  <a:schemeClr val="accent1"/>
                </a:solidFill>
              </a:rPr>
              <a:t>various</a:t>
            </a:r>
            <a:r>
              <a:rPr lang="tr-TR" dirty="0">
                <a:solidFill>
                  <a:schemeClr val="accent1"/>
                </a:solidFill>
              </a:rPr>
              <a:t> </a:t>
            </a:r>
            <a:r>
              <a:rPr lang="tr-TR" dirty="0" err="1">
                <a:solidFill>
                  <a:schemeClr val="accent1"/>
                </a:solidFill>
              </a:rPr>
              <a:t>fruits</a:t>
            </a:r>
            <a:r>
              <a:rPr lang="tr-TR" dirty="0">
                <a:solidFill>
                  <a:schemeClr val="accent1"/>
                </a:solidFill>
              </a:rPr>
              <a:t> </a:t>
            </a:r>
            <a:r>
              <a:rPr lang="tr-TR" dirty="0" err="1">
                <a:solidFill>
                  <a:schemeClr val="accent1"/>
                </a:solidFill>
              </a:rPr>
              <a:t>and</a:t>
            </a:r>
            <a:r>
              <a:rPr lang="tr-TR" dirty="0">
                <a:solidFill>
                  <a:schemeClr val="accent1"/>
                </a:solidFill>
              </a:rPr>
              <a:t> </a:t>
            </a:r>
            <a:r>
              <a:rPr lang="tr-TR" dirty="0" err="1">
                <a:solidFill>
                  <a:schemeClr val="accent1"/>
                </a:solidFill>
              </a:rPr>
              <a:t>vegetables</a:t>
            </a:r>
            <a:r>
              <a:rPr lang="tr-TR" dirty="0">
                <a:solidFill>
                  <a:schemeClr val="accent1"/>
                </a:solidFill>
              </a:rPr>
              <a:t>)</a:t>
            </a:r>
          </a:p>
          <a:p>
            <a:pPr marL="514350" indent="-514350" algn="just">
              <a:buFont typeface="+mj-lt"/>
              <a:buAutoNum type="arabicPeriod" startAt="9"/>
            </a:pPr>
            <a:r>
              <a:rPr lang="tr-TR" dirty="0"/>
              <a:t>Geniş bir orman yol ağının bulunması </a:t>
            </a:r>
            <a:r>
              <a:rPr lang="tr-TR" dirty="0">
                <a:solidFill>
                  <a:schemeClr val="accent1"/>
                </a:solidFill>
              </a:rPr>
              <a:t>(</a:t>
            </a:r>
            <a:r>
              <a:rPr lang="tr-TR" dirty="0" err="1">
                <a:solidFill>
                  <a:schemeClr val="accent1"/>
                </a:solidFill>
              </a:rPr>
              <a:t>Existence</a:t>
            </a:r>
            <a:r>
              <a:rPr lang="tr-TR" dirty="0">
                <a:solidFill>
                  <a:schemeClr val="accent1"/>
                </a:solidFill>
              </a:rPr>
              <a:t> of an </a:t>
            </a:r>
            <a:r>
              <a:rPr lang="tr-TR" dirty="0" err="1">
                <a:solidFill>
                  <a:schemeClr val="accent1"/>
                </a:solidFill>
              </a:rPr>
              <a:t>extensive</a:t>
            </a:r>
            <a:r>
              <a:rPr lang="tr-TR" dirty="0">
                <a:solidFill>
                  <a:schemeClr val="accent1"/>
                </a:solidFill>
              </a:rPr>
              <a:t> </a:t>
            </a:r>
            <a:r>
              <a:rPr lang="tr-TR" dirty="0" err="1">
                <a:solidFill>
                  <a:schemeClr val="accent1"/>
                </a:solidFill>
              </a:rPr>
              <a:t>forest</a:t>
            </a:r>
            <a:r>
              <a:rPr lang="tr-TR" dirty="0">
                <a:solidFill>
                  <a:schemeClr val="accent1"/>
                </a:solidFill>
              </a:rPr>
              <a:t> </a:t>
            </a:r>
            <a:r>
              <a:rPr lang="tr-TR" dirty="0" err="1">
                <a:solidFill>
                  <a:schemeClr val="accent1"/>
                </a:solidFill>
              </a:rPr>
              <a:t>road</a:t>
            </a:r>
            <a:r>
              <a:rPr lang="tr-TR" dirty="0">
                <a:solidFill>
                  <a:schemeClr val="accent1"/>
                </a:solidFill>
              </a:rPr>
              <a:t> network) </a:t>
            </a:r>
          </a:p>
          <a:p>
            <a:pPr marL="514350" indent="-514350" algn="just">
              <a:buFont typeface="+mj-lt"/>
              <a:buAutoNum type="arabicPeriod" startAt="9"/>
            </a:pPr>
            <a:r>
              <a:rPr lang="tr-TR" dirty="0"/>
              <a:t>Bucak çevresinde doğal gaz kullanımı </a:t>
            </a:r>
            <a:r>
              <a:rPr lang="tr-TR" dirty="0">
                <a:solidFill>
                  <a:schemeClr val="accent1"/>
                </a:solidFill>
              </a:rPr>
              <a:t>(Natural </a:t>
            </a:r>
            <a:r>
              <a:rPr lang="tr-TR" dirty="0" err="1">
                <a:solidFill>
                  <a:schemeClr val="accent1"/>
                </a:solidFill>
              </a:rPr>
              <a:t>Gas</a:t>
            </a:r>
            <a:r>
              <a:rPr lang="tr-TR" dirty="0">
                <a:solidFill>
                  <a:schemeClr val="accent1"/>
                </a:solidFill>
              </a:rPr>
              <a:t> </a:t>
            </a:r>
            <a:r>
              <a:rPr lang="tr-TR" dirty="0" err="1">
                <a:solidFill>
                  <a:schemeClr val="accent1"/>
                </a:solidFill>
              </a:rPr>
              <a:t>Usage</a:t>
            </a:r>
            <a:r>
              <a:rPr lang="tr-TR" dirty="0">
                <a:solidFill>
                  <a:schemeClr val="accent1"/>
                </a:solidFill>
              </a:rPr>
              <a:t> </a:t>
            </a:r>
            <a:r>
              <a:rPr lang="tr-TR" dirty="0" err="1">
                <a:solidFill>
                  <a:schemeClr val="accent1"/>
                </a:solidFill>
              </a:rPr>
              <a:t>Around</a:t>
            </a:r>
            <a:r>
              <a:rPr lang="tr-TR" dirty="0">
                <a:solidFill>
                  <a:schemeClr val="accent1"/>
                </a:solidFill>
              </a:rPr>
              <a:t> Bucak)</a:t>
            </a:r>
          </a:p>
          <a:p>
            <a:pPr marL="0" indent="0" algn="just">
              <a:buNone/>
            </a:pPr>
            <a:endParaRPr lang="tr-TR" dirty="0"/>
          </a:p>
        </p:txBody>
      </p:sp>
    </p:spTree>
    <p:extLst>
      <p:ext uri="{BB962C8B-B14F-4D97-AF65-F5344CB8AC3E}">
        <p14:creationId xmlns:p14="http://schemas.microsoft.com/office/powerpoint/2010/main" val="4032556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A7C1F9D-931C-4E67-8219-4F43C391C2C6}"/>
              </a:ext>
            </a:extLst>
          </p:cNvPr>
          <p:cNvSpPr>
            <a:spLocks noGrp="1"/>
          </p:cNvSpPr>
          <p:nvPr>
            <p:ph type="title"/>
          </p:nvPr>
        </p:nvSpPr>
        <p:spPr/>
        <p:txBody>
          <a:bodyPr>
            <a:normAutofit/>
          </a:bodyPr>
          <a:lstStyle/>
          <a:p>
            <a:r>
              <a:rPr lang="tr-TR" b="1" dirty="0"/>
              <a:t>Bucak Model Ormanının Kuruluş Süreci</a:t>
            </a:r>
            <a:br>
              <a:rPr lang="tr-TR" b="1" dirty="0"/>
            </a:br>
            <a:r>
              <a:rPr lang="tr-TR" b="1" dirty="0" err="1">
                <a:solidFill>
                  <a:schemeClr val="accent1"/>
                </a:solidFill>
              </a:rPr>
              <a:t>Establishment</a:t>
            </a:r>
            <a:r>
              <a:rPr lang="tr-TR" b="1" dirty="0">
                <a:solidFill>
                  <a:schemeClr val="accent1"/>
                </a:solidFill>
              </a:rPr>
              <a:t> </a:t>
            </a:r>
            <a:r>
              <a:rPr lang="tr-TR" b="1" dirty="0" err="1">
                <a:solidFill>
                  <a:schemeClr val="accent1"/>
                </a:solidFill>
              </a:rPr>
              <a:t>Process</a:t>
            </a:r>
            <a:r>
              <a:rPr lang="tr-TR" b="1" dirty="0">
                <a:solidFill>
                  <a:schemeClr val="accent1"/>
                </a:solidFill>
              </a:rPr>
              <a:t> of Bucak Model </a:t>
            </a:r>
            <a:r>
              <a:rPr lang="tr-TR" b="1" dirty="0" err="1">
                <a:solidFill>
                  <a:schemeClr val="accent1"/>
                </a:solidFill>
              </a:rPr>
              <a:t>Forest</a:t>
            </a:r>
            <a:endParaRPr lang="tr-TR" b="1" dirty="0">
              <a:solidFill>
                <a:schemeClr val="accent1"/>
              </a:solidFill>
            </a:endParaRPr>
          </a:p>
        </p:txBody>
      </p:sp>
      <p:sp>
        <p:nvSpPr>
          <p:cNvPr id="3" name="İçerik Yer Tutucusu 2">
            <a:extLst>
              <a:ext uri="{FF2B5EF4-FFF2-40B4-BE49-F238E27FC236}">
                <a16:creationId xmlns:a16="http://schemas.microsoft.com/office/drawing/2014/main" id="{39F5B6DA-5C9A-4B67-B2F9-840291631A88}"/>
              </a:ext>
            </a:extLst>
          </p:cNvPr>
          <p:cNvSpPr>
            <a:spLocks noGrp="1"/>
          </p:cNvSpPr>
          <p:nvPr>
            <p:ph idx="1"/>
          </p:nvPr>
        </p:nvSpPr>
        <p:spPr>
          <a:xfrm>
            <a:off x="838200" y="1825625"/>
            <a:ext cx="10515600" cy="4127119"/>
          </a:xfrm>
        </p:spPr>
        <p:txBody>
          <a:bodyPr>
            <a:normAutofit fontScale="92500" lnSpcReduction="10000"/>
          </a:bodyPr>
          <a:lstStyle/>
          <a:p>
            <a:pPr algn="just"/>
            <a:r>
              <a:rPr lang="tr-TR" dirty="0"/>
              <a:t>Model Orman kavramı, Rio-92 “ÇEVRE VE KALKINMA” konferansında ilan edildi </a:t>
            </a:r>
            <a:r>
              <a:rPr lang="tr-TR" dirty="0">
                <a:solidFill>
                  <a:schemeClr val="accent1"/>
                </a:solidFill>
              </a:rPr>
              <a:t>(</a:t>
            </a:r>
            <a:r>
              <a:rPr lang="tr-TR" dirty="0" err="1">
                <a:solidFill>
                  <a:schemeClr val="accent1"/>
                </a:solidFill>
              </a:rPr>
              <a:t>The</a:t>
            </a:r>
            <a:r>
              <a:rPr lang="tr-TR" dirty="0">
                <a:solidFill>
                  <a:schemeClr val="accent1"/>
                </a:solidFill>
              </a:rPr>
              <a:t> Model </a:t>
            </a:r>
            <a:r>
              <a:rPr lang="tr-TR" dirty="0" err="1">
                <a:solidFill>
                  <a:schemeClr val="accent1"/>
                </a:solidFill>
              </a:rPr>
              <a:t>Forest</a:t>
            </a:r>
            <a:r>
              <a:rPr lang="tr-TR" dirty="0">
                <a:solidFill>
                  <a:schemeClr val="accent1"/>
                </a:solidFill>
              </a:rPr>
              <a:t> </a:t>
            </a:r>
            <a:r>
              <a:rPr lang="tr-TR" dirty="0" err="1">
                <a:solidFill>
                  <a:schemeClr val="accent1"/>
                </a:solidFill>
              </a:rPr>
              <a:t>concept</a:t>
            </a:r>
            <a:r>
              <a:rPr lang="tr-TR" dirty="0">
                <a:solidFill>
                  <a:schemeClr val="accent1"/>
                </a:solidFill>
              </a:rPr>
              <a:t> </a:t>
            </a:r>
            <a:r>
              <a:rPr lang="tr-TR" dirty="0" err="1">
                <a:solidFill>
                  <a:schemeClr val="accent1"/>
                </a:solidFill>
              </a:rPr>
              <a:t>was</a:t>
            </a:r>
            <a:r>
              <a:rPr lang="tr-TR" dirty="0">
                <a:solidFill>
                  <a:schemeClr val="accent1"/>
                </a:solidFill>
              </a:rPr>
              <a:t> </a:t>
            </a:r>
            <a:r>
              <a:rPr lang="tr-TR" dirty="0" err="1">
                <a:solidFill>
                  <a:schemeClr val="accent1"/>
                </a:solidFill>
              </a:rPr>
              <a:t>announced</a:t>
            </a:r>
            <a:r>
              <a:rPr lang="tr-TR" dirty="0">
                <a:solidFill>
                  <a:schemeClr val="accent1"/>
                </a:solidFill>
              </a:rPr>
              <a:t> at </a:t>
            </a:r>
            <a:r>
              <a:rPr lang="tr-TR" dirty="0" err="1">
                <a:solidFill>
                  <a:schemeClr val="accent1"/>
                </a:solidFill>
              </a:rPr>
              <a:t>the</a:t>
            </a:r>
            <a:r>
              <a:rPr lang="tr-TR" dirty="0">
                <a:solidFill>
                  <a:schemeClr val="accent1"/>
                </a:solidFill>
              </a:rPr>
              <a:t> Rio-92 “ENVIRONMENT </a:t>
            </a:r>
            <a:r>
              <a:rPr lang="tr-TR" dirty="0" err="1">
                <a:solidFill>
                  <a:schemeClr val="accent1"/>
                </a:solidFill>
              </a:rPr>
              <a:t>and</a:t>
            </a:r>
            <a:r>
              <a:rPr lang="tr-TR" dirty="0">
                <a:solidFill>
                  <a:schemeClr val="accent1"/>
                </a:solidFill>
              </a:rPr>
              <a:t> DEVELOPMENT” </a:t>
            </a:r>
            <a:r>
              <a:rPr lang="tr-TR" dirty="0" err="1">
                <a:solidFill>
                  <a:schemeClr val="accent1"/>
                </a:solidFill>
              </a:rPr>
              <a:t>conference</a:t>
            </a:r>
            <a:r>
              <a:rPr lang="tr-TR" dirty="0">
                <a:solidFill>
                  <a:schemeClr val="accent1"/>
                </a:solidFill>
              </a:rPr>
              <a:t>)</a:t>
            </a:r>
          </a:p>
          <a:p>
            <a:pPr algn="just"/>
            <a:r>
              <a:rPr lang="tr-TR" dirty="0"/>
              <a:t>OGM Akdeniz Model Orman Ağı ile 2013 yılında </a:t>
            </a:r>
            <a:r>
              <a:rPr lang="tr-TR" dirty="0" err="1"/>
              <a:t>Mütabakat</a:t>
            </a:r>
            <a:r>
              <a:rPr lang="tr-TR" dirty="0"/>
              <a:t> Zaptı imzalandı, </a:t>
            </a:r>
            <a:r>
              <a:rPr lang="tr-TR" dirty="0">
                <a:solidFill>
                  <a:schemeClr val="accent1"/>
                </a:solidFill>
              </a:rPr>
              <a:t>(A Memorandum of </a:t>
            </a:r>
            <a:r>
              <a:rPr lang="tr-TR" dirty="0" err="1">
                <a:solidFill>
                  <a:schemeClr val="accent1"/>
                </a:solidFill>
              </a:rPr>
              <a:t>Understanding</a:t>
            </a:r>
            <a:r>
              <a:rPr lang="tr-TR" dirty="0">
                <a:solidFill>
                  <a:schemeClr val="accent1"/>
                </a:solidFill>
              </a:rPr>
              <a:t> </a:t>
            </a:r>
            <a:r>
              <a:rPr lang="tr-TR" dirty="0" err="1">
                <a:solidFill>
                  <a:schemeClr val="accent1"/>
                </a:solidFill>
              </a:rPr>
              <a:t>was</a:t>
            </a:r>
            <a:r>
              <a:rPr lang="tr-TR" dirty="0">
                <a:solidFill>
                  <a:schemeClr val="accent1"/>
                </a:solidFill>
              </a:rPr>
              <a:t> </a:t>
            </a:r>
            <a:r>
              <a:rPr lang="tr-TR" dirty="0" err="1">
                <a:solidFill>
                  <a:schemeClr val="accent1"/>
                </a:solidFill>
              </a:rPr>
              <a:t>signed</a:t>
            </a:r>
            <a:r>
              <a:rPr lang="tr-TR" dirty="0">
                <a:solidFill>
                  <a:schemeClr val="accent1"/>
                </a:solidFill>
              </a:rPr>
              <a:t> </a:t>
            </a:r>
            <a:r>
              <a:rPr lang="tr-TR" dirty="0" err="1">
                <a:solidFill>
                  <a:schemeClr val="accent1"/>
                </a:solidFill>
              </a:rPr>
              <a:t>with</a:t>
            </a:r>
            <a:r>
              <a:rPr lang="tr-TR" dirty="0">
                <a:solidFill>
                  <a:schemeClr val="accent1"/>
                </a:solidFill>
              </a:rPr>
              <a:t> </a:t>
            </a:r>
            <a:r>
              <a:rPr lang="tr-TR" dirty="0" err="1">
                <a:solidFill>
                  <a:schemeClr val="accent1"/>
                </a:solidFill>
              </a:rPr>
              <a:t>the</a:t>
            </a:r>
            <a:r>
              <a:rPr lang="tr-TR" dirty="0">
                <a:solidFill>
                  <a:schemeClr val="accent1"/>
                </a:solidFill>
              </a:rPr>
              <a:t> GDF </a:t>
            </a:r>
            <a:r>
              <a:rPr lang="tr-TR" dirty="0" err="1">
                <a:solidFill>
                  <a:schemeClr val="accent1"/>
                </a:solidFill>
              </a:rPr>
              <a:t>Mediterranean</a:t>
            </a:r>
            <a:r>
              <a:rPr lang="tr-TR" dirty="0">
                <a:solidFill>
                  <a:schemeClr val="accent1"/>
                </a:solidFill>
              </a:rPr>
              <a:t> Model </a:t>
            </a:r>
            <a:r>
              <a:rPr lang="tr-TR" dirty="0" err="1">
                <a:solidFill>
                  <a:schemeClr val="accent1"/>
                </a:solidFill>
              </a:rPr>
              <a:t>Forest</a:t>
            </a:r>
            <a:r>
              <a:rPr lang="tr-TR" dirty="0">
                <a:solidFill>
                  <a:schemeClr val="accent1"/>
                </a:solidFill>
              </a:rPr>
              <a:t> Network in 2013)</a:t>
            </a:r>
          </a:p>
          <a:p>
            <a:pPr algn="just"/>
            <a:r>
              <a:rPr lang="tr-TR" dirty="0"/>
              <a:t>18 Ekim 2014, Bucak Model Ormanı kuruldu, </a:t>
            </a:r>
            <a:r>
              <a:rPr lang="tr-TR" dirty="0">
                <a:solidFill>
                  <a:schemeClr val="accent1"/>
                </a:solidFill>
              </a:rPr>
              <a:t>(17 </a:t>
            </a:r>
            <a:r>
              <a:rPr lang="tr-TR" dirty="0" err="1">
                <a:solidFill>
                  <a:schemeClr val="accent1"/>
                </a:solidFill>
              </a:rPr>
              <a:t>December</a:t>
            </a:r>
            <a:r>
              <a:rPr lang="tr-TR" dirty="0">
                <a:solidFill>
                  <a:schemeClr val="accent1"/>
                </a:solidFill>
              </a:rPr>
              <a:t> 2010, Yalova Model </a:t>
            </a:r>
            <a:r>
              <a:rPr lang="tr-TR" dirty="0" err="1">
                <a:solidFill>
                  <a:schemeClr val="accent1"/>
                </a:solidFill>
              </a:rPr>
              <a:t>Forest</a:t>
            </a:r>
            <a:r>
              <a:rPr lang="tr-TR" dirty="0">
                <a:solidFill>
                  <a:schemeClr val="accent1"/>
                </a:solidFill>
              </a:rPr>
              <a:t> </a:t>
            </a:r>
            <a:r>
              <a:rPr lang="tr-TR" dirty="0" err="1">
                <a:solidFill>
                  <a:schemeClr val="accent1"/>
                </a:solidFill>
              </a:rPr>
              <a:t>was</a:t>
            </a:r>
            <a:r>
              <a:rPr lang="tr-TR" dirty="0">
                <a:solidFill>
                  <a:schemeClr val="accent1"/>
                </a:solidFill>
              </a:rPr>
              <a:t> </a:t>
            </a:r>
            <a:r>
              <a:rPr lang="tr-TR" dirty="0" err="1">
                <a:solidFill>
                  <a:schemeClr val="accent1"/>
                </a:solidFill>
              </a:rPr>
              <a:t>established</a:t>
            </a:r>
            <a:r>
              <a:rPr lang="tr-TR" dirty="0">
                <a:solidFill>
                  <a:schemeClr val="accent1"/>
                </a:solidFill>
              </a:rPr>
              <a:t>)</a:t>
            </a:r>
          </a:p>
          <a:p>
            <a:pPr algn="just"/>
            <a:r>
              <a:rPr lang="tr-TR" dirty="0"/>
              <a:t>Temmuz 2013 adaylık statüsü, Ekim 2014 tam üyelik sağlandı, </a:t>
            </a:r>
            <a:r>
              <a:rPr lang="tr-TR" dirty="0">
                <a:solidFill>
                  <a:schemeClr val="accent1"/>
                </a:solidFill>
              </a:rPr>
              <a:t>(</a:t>
            </a:r>
            <a:r>
              <a:rPr lang="tr-TR" dirty="0" err="1">
                <a:solidFill>
                  <a:schemeClr val="accent1"/>
                </a:solidFill>
              </a:rPr>
              <a:t>Candidacy</a:t>
            </a:r>
            <a:r>
              <a:rPr lang="tr-TR" dirty="0">
                <a:solidFill>
                  <a:schemeClr val="accent1"/>
                </a:solidFill>
              </a:rPr>
              <a:t> </a:t>
            </a:r>
            <a:r>
              <a:rPr lang="tr-TR" dirty="0" err="1">
                <a:solidFill>
                  <a:schemeClr val="accent1"/>
                </a:solidFill>
              </a:rPr>
              <a:t>status</a:t>
            </a:r>
            <a:r>
              <a:rPr lang="tr-TR" dirty="0">
                <a:solidFill>
                  <a:schemeClr val="accent1"/>
                </a:solidFill>
              </a:rPr>
              <a:t> </a:t>
            </a:r>
            <a:r>
              <a:rPr lang="tr-TR" dirty="0" err="1">
                <a:solidFill>
                  <a:schemeClr val="accent1"/>
                </a:solidFill>
              </a:rPr>
              <a:t>was</a:t>
            </a:r>
            <a:r>
              <a:rPr lang="tr-TR" dirty="0">
                <a:solidFill>
                  <a:schemeClr val="accent1"/>
                </a:solidFill>
              </a:rPr>
              <a:t> </a:t>
            </a:r>
            <a:r>
              <a:rPr lang="tr-TR" dirty="0" err="1">
                <a:solidFill>
                  <a:schemeClr val="accent1"/>
                </a:solidFill>
              </a:rPr>
              <a:t>achieved</a:t>
            </a:r>
            <a:r>
              <a:rPr lang="tr-TR" dirty="0">
                <a:solidFill>
                  <a:schemeClr val="accent1"/>
                </a:solidFill>
              </a:rPr>
              <a:t> in </a:t>
            </a:r>
            <a:r>
              <a:rPr lang="tr-TR" dirty="0" err="1">
                <a:solidFill>
                  <a:schemeClr val="accent1"/>
                </a:solidFill>
              </a:rPr>
              <a:t>July</a:t>
            </a:r>
            <a:r>
              <a:rPr lang="tr-TR" dirty="0">
                <a:solidFill>
                  <a:schemeClr val="accent1"/>
                </a:solidFill>
              </a:rPr>
              <a:t> 2013, </a:t>
            </a:r>
            <a:r>
              <a:rPr lang="tr-TR" dirty="0" err="1">
                <a:solidFill>
                  <a:schemeClr val="accent1"/>
                </a:solidFill>
              </a:rPr>
              <a:t>full</a:t>
            </a:r>
            <a:r>
              <a:rPr lang="tr-TR" dirty="0">
                <a:solidFill>
                  <a:schemeClr val="accent1"/>
                </a:solidFill>
              </a:rPr>
              <a:t> </a:t>
            </a:r>
            <a:r>
              <a:rPr lang="tr-TR" dirty="0" err="1">
                <a:solidFill>
                  <a:schemeClr val="accent1"/>
                </a:solidFill>
              </a:rPr>
              <a:t>membership</a:t>
            </a:r>
            <a:r>
              <a:rPr lang="tr-TR" dirty="0">
                <a:solidFill>
                  <a:schemeClr val="accent1"/>
                </a:solidFill>
              </a:rPr>
              <a:t> </a:t>
            </a:r>
            <a:r>
              <a:rPr lang="tr-TR" dirty="0" err="1">
                <a:solidFill>
                  <a:schemeClr val="accent1"/>
                </a:solidFill>
              </a:rPr>
              <a:t>was</a:t>
            </a:r>
            <a:r>
              <a:rPr lang="tr-TR" dirty="0">
                <a:solidFill>
                  <a:schemeClr val="accent1"/>
                </a:solidFill>
              </a:rPr>
              <a:t> </a:t>
            </a:r>
            <a:r>
              <a:rPr lang="tr-TR" dirty="0" err="1">
                <a:solidFill>
                  <a:schemeClr val="accent1"/>
                </a:solidFill>
              </a:rPr>
              <a:t>achieved</a:t>
            </a:r>
            <a:r>
              <a:rPr lang="tr-TR" dirty="0">
                <a:solidFill>
                  <a:schemeClr val="accent1"/>
                </a:solidFill>
              </a:rPr>
              <a:t> in </a:t>
            </a:r>
            <a:r>
              <a:rPr lang="tr-TR" dirty="0" err="1">
                <a:solidFill>
                  <a:schemeClr val="accent1"/>
                </a:solidFill>
              </a:rPr>
              <a:t>October</a:t>
            </a:r>
            <a:r>
              <a:rPr lang="tr-TR" dirty="0">
                <a:solidFill>
                  <a:schemeClr val="accent1"/>
                </a:solidFill>
              </a:rPr>
              <a:t> 2014)</a:t>
            </a:r>
          </a:p>
          <a:p>
            <a:pPr algn="just"/>
            <a:endParaRPr lang="tr-TR" dirty="0"/>
          </a:p>
        </p:txBody>
      </p:sp>
    </p:spTree>
    <p:extLst>
      <p:ext uri="{BB962C8B-B14F-4D97-AF65-F5344CB8AC3E}">
        <p14:creationId xmlns:p14="http://schemas.microsoft.com/office/powerpoint/2010/main" val="2009635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BEFDBE1-2C82-4DAE-8101-64722692104C}"/>
              </a:ext>
            </a:extLst>
          </p:cNvPr>
          <p:cNvSpPr>
            <a:spLocks noGrp="1"/>
          </p:cNvSpPr>
          <p:nvPr>
            <p:ph type="title"/>
          </p:nvPr>
        </p:nvSpPr>
        <p:spPr/>
        <p:txBody>
          <a:bodyPr>
            <a:normAutofit fontScale="90000"/>
          </a:bodyPr>
          <a:lstStyle/>
          <a:p>
            <a:r>
              <a:rPr lang="tr-TR" b="1" dirty="0"/>
              <a:t>Bucak Model Ormanı 2014-2018 Stratejik Plan</a:t>
            </a:r>
            <a:br>
              <a:rPr lang="tr-TR" b="1" dirty="0"/>
            </a:br>
            <a:r>
              <a:rPr lang="tr-TR" b="1" dirty="0">
                <a:solidFill>
                  <a:schemeClr val="accent1"/>
                </a:solidFill>
              </a:rPr>
              <a:t>Bucak Model </a:t>
            </a:r>
            <a:r>
              <a:rPr lang="tr-TR" b="1" dirty="0" err="1">
                <a:solidFill>
                  <a:schemeClr val="accent1"/>
                </a:solidFill>
              </a:rPr>
              <a:t>Forest’s</a:t>
            </a:r>
            <a:r>
              <a:rPr lang="tr-TR" b="1" dirty="0">
                <a:solidFill>
                  <a:schemeClr val="accent1"/>
                </a:solidFill>
              </a:rPr>
              <a:t> Strategic Plan </a:t>
            </a:r>
            <a:r>
              <a:rPr lang="tr-TR" b="1" dirty="0" err="1">
                <a:solidFill>
                  <a:schemeClr val="accent1"/>
                </a:solidFill>
              </a:rPr>
              <a:t>for</a:t>
            </a:r>
            <a:r>
              <a:rPr lang="tr-TR" b="1" dirty="0">
                <a:solidFill>
                  <a:schemeClr val="accent1"/>
                </a:solidFill>
              </a:rPr>
              <a:t> 2014-2018</a:t>
            </a:r>
          </a:p>
        </p:txBody>
      </p:sp>
      <p:sp>
        <p:nvSpPr>
          <p:cNvPr id="3" name="İçerik Yer Tutucusu 2">
            <a:extLst>
              <a:ext uri="{FF2B5EF4-FFF2-40B4-BE49-F238E27FC236}">
                <a16:creationId xmlns:a16="http://schemas.microsoft.com/office/drawing/2014/main" id="{281D4F43-0736-45F8-A306-77229826C891}"/>
              </a:ext>
            </a:extLst>
          </p:cNvPr>
          <p:cNvSpPr>
            <a:spLocks noGrp="1"/>
          </p:cNvSpPr>
          <p:nvPr>
            <p:ph idx="1"/>
          </p:nvPr>
        </p:nvSpPr>
        <p:spPr/>
        <p:txBody>
          <a:bodyPr numCol="2">
            <a:normAutofit fontScale="85000" lnSpcReduction="20000"/>
          </a:bodyPr>
          <a:lstStyle/>
          <a:p>
            <a:pPr marL="0" indent="0">
              <a:buNone/>
            </a:pPr>
            <a:r>
              <a:rPr lang="tr-TR" b="1" dirty="0"/>
              <a:t>STRATEJİK ÖNCELİKLER </a:t>
            </a:r>
          </a:p>
          <a:p>
            <a:r>
              <a:rPr lang="tr-TR" dirty="0"/>
              <a:t>ÖNCELİK 1 – ORMANLARIN KORUNMASI VE ÇEVRESEL ETKİLERİN AZALTILMASI </a:t>
            </a:r>
          </a:p>
          <a:p>
            <a:r>
              <a:rPr lang="tr-TR" dirty="0"/>
              <a:t>ÖNCELİK 2 – ODUN ÜRÜNLERİNİN GELİŞTİRİLMESİ </a:t>
            </a:r>
          </a:p>
          <a:p>
            <a:r>
              <a:rPr lang="tr-TR" dirty="0"/>
              <a:t>ÖNCELİK 3 – ODUN DIŞI ORMAN ÜRÜNLERİNİN GELİŞTİRİLMESİ</a:t>
            </a:r>
          </a:p>
          <a:p>
            <a:r>
              <a:rPr lang="tr-TR" dirty="0"/>
              <a:t>ÖNCELİK 4 – ORMANA DAYALI TURİZMİN GELİŞTİRİLMESİ </a:t>
            </a:r>
          </a:p>
          <a:p>
            <a:r>
              <a:rPr lang="tr-TR" dirty="0"/>
              <a:t>ÖNCELİK 5 – KURUMSAL GELİŞİMİN SAĞLANMASI</a:t>
            </a:r>
          </a:p>
          <a:p>
            <a:endParaRPr lang="tr-TR" dirty="0"/>
          </a:p>
          <a:p>
            <a:pPr marL="0" indent="0">
              <a:buNone/>
            </a:pPr>
            <a:r>
              <a:rPr lang="tr-TR" b="1" dirty="0">
                <a:solidFill>
                  <a:schemeClr val="accent1"/>
                </a:solidFill>
              </a:rPr>
              <a:t>STRATEGIC PRIORITIES</a:t>
            </a:r>
          </a:p>
          <a:p>
            <a:r>
              <a:rPr lang="tr-TR" dirty="0">
                <a:solidFill>
                  <a:schemeClr val="accent1"/>
                </a:solidFill>
              </a:rPr>
              <a:t>PRIORITY 1 – PROTECTING FORESTS AND REDUCING ENVIRONMENTAL IMPACTS</a:t>
            </a:r>
          </a:p>
          <a:p>
            <a:r>
              <a:rPr lang="tr-TR" dirty="0">
                <a:solidFill>
                  <a:schemeClr val="accent1"/>
                </a:solidFill>
              </a:rPr>
              <a:t>PRIORITY 2 – DEVELOPMENT OF WOOD PRODUCTS</a:t>
            </a:r>
          </a:p>
          <a:p>
            <a:r>
              <a:rPr lang="tr-TR" dirty="0">
                <a:solidFill>
                  <a:schemeClr val="accent1"/>
                </a:solidFill>
              </a:rPr>
              <a:t>PRIORITY 3 – DEVELOPMENT OF NON-WOOD FOREST PRODUCTS</a:t>
            </a:r>
          </a:p>
          <a:p>
            <a:r>
              <a:rPr lang="tr-TR" dirty="0">
                <a:solidFill>
                  <a:schemeClr val="accent1"/>
                </a:solidFill>
              </a:rPr>
              <a:t>PRIORITY 4 – DEVELOPMENT OF FOREST-BASED TOURISM</a:t>
            </a:r>
          </a:p>
          <a:p>
            <a:r>
              <a:rPr lang="tr-TR" dirty="0">
                <a:solidFill>
                  <a:schemeClr val="accent1"/>
                </a:solidFill>
              </a:rPr>
              <a:t>PRIORITY 5 – ENSURING CORPORATE DEVELOPMENT</a:t>
            </a:r>
          </a:p>
          <a:p>
            <a:pPr marL="0" indent="0">
              <a:buNone/>
            </a:pPr>
            <a:endParaRPr lang="tr-TR" dirty="0"/>
          </a:p>
        </p:txBody>
      </p:sp>
    </p:spTree>
    <p:extLst>
      <p:ext uri="{BB962C8B-B14F-4D97-AF65-F5344CB8AC3E}">
        <p14:creationId xmlns:p14="http://schemas.microsoft.com/office/powerpoint/2010/main" val="3333465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8F4E814-6532-4FF6-B579-7FC336FB31B9}"/>
              </a:ext>
            </a:extLst>
          </p:cNvPr>
          <p:cNvSpPr>
            <a:spLocks noGrp="1"/>
          </p:cNvSpPr>
          <p:nvPr>
            <p:ph type="title"/>
          </p:nvPr>
        </p:nvSpPr>
        <p:spPr/>
        <p:txBody>
          <a:bodyPr>
            <a:normAutofit/>
          </a:bodyPr>
          <a:lstStyle/>
          <a:p>
            <a:r>
              <a:rPr lang="tr-TR" b="1" dirty="0"/>
              <a:t>Bucak Model Ormanı </a:t>
            </a:r>
            <a:br>
              <a:rPr lang="tr-TR" dirty="0"/>
            </a:br>
            <a:r>
              <a:rPr lang="tr-TR" b="1" dirty="0">
                <a:solidFill>
                  <a:schemeClr val="accent1"/>
                </a:solidFill>
              </a:rPr>
              <a:t>Bucak Model </a:t>
            </a:r>
            <a:r>
              <a:rPr lang="tr-TR" b="1" dirty="0" err="1">
                <a:solidFill>
                  <a:schemeClr val="accent1"/>
                </a:solidFill>
              </a:rPr>
              <a:t>Forest</a:t>
            </a:r>
            <a:endParaRPr lang="tr-TR" b="1" dirty="0">
              <a:solidFill>
                <a:schemeClr val="accent1"/>
              </a:solidFill>
            </a:endParaRPr>
          </a:p>
        </p:txBody>
      </p:sp>
      <p:pic>
        <p:nvPicPr>
          <p:cNvPr id="4" name="İçerik Yer Tutucusu 4">
            <a:extLst>
              <a:ext uri="{FF2B5EF4-FFF2-40B4-BE49-F238E27FC236}">
                <a16:creationId xmlns:a16="http://schemas.microsoft.com/office/drawing/2014/main" id="{5B619EC2-743A-4326-9EB1-349FB21FE8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6329" y="1589586"/>
            <a:ext cx="5773270" cy="4223973"/>
          </a:xfrm>
        </p:spPr>
      </p:pic>
      <p:pic>
        <p:nvPicPr>
          <p:cNvPr id="5" name="Resim 4">
            <a:extLst>
              <a:ext uri="{FF2B5EF4-FFF2-40B4-BE49-F238E27FC236}">
                <a16:creationId xmlns:a16="http://schemas.microsoft.com/office/drawing/2014/main" id="{F331DC9A-6634-47FC-AF45-03E99B1F9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619042"/>
            <a:ext cx="5773271" cy="4223973"/>
          </a:xfrm>
          <a:prstGeom prst="rect">
            <a:avLst/>
          </a:prstGeom>
        </p:spPr>
      </p:pic>
    </p:spTree>
    <p:extLst>
      <p:ext uri="{BB962C8B-B14F-4D97-AF65-F5344CB8AC3E}">
        <p14:creationId xmlns:p14="http://schemas.microsoft.com/office/powerpoint/2010/main" val="372137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BD20A44-692E-45B8-9C4B-4133F2E16853}"/>
              </a:ext>
            </a:extLst>
          </p:cNvPr>
          <p:cNvSpPr>
            <a:spLocks noGrp="1"/>
          </p:cNvSpPr>
          <p:nvPr>
            <p:ph type="title"/>
          </p:nvPr>
        </p:nvSpPr>
        <p:spPr/>
        <p:txBody>
          <a:bodyPr>
            <a:normAutofit/>
          </a:bodyPr>
          <a:lstStyle/>
          <a:p>
            <a:r>
              <a:rPr lang="tr-TR" b="1" dirty="0"/>
              <a:t>Bucak Model Ormanı Sosyal Etkinlikler</a:t>
            </a:r>
            <a:br>
              <a:rPr lang="tr-TR" b="1" dirty="0"/>
            </a:br>
            <a:r>
              <a:rPr lang="tr-TR" b="1" dirty="0">
                <a:solidFill>
                  <a:schemeClr val="accent1"/>
                </a:solidFill>
              </a:rPr>
              <a:t>Bucak Model </a:t>
            </a:r>
            <a:r>
              <a:rPr lang="tr-TR" b="1" dirty="0" err="1">
                <a:solidFill>
                  <a:schemeClr val="accent1"/>
                </a:solidFill>
              </a:rPr>
              <a:t>Forest</a:t>
            </a:r>
            <a:r>
              <a:rPr lang="tr-TR" b="1" dirty="0">
                <a:solidFill>
                  <a:schemeClr val="accent1"/>
                </a:solidFill>
              </a:rPr>
              <a:t> </a:t>
            </a:r>
            <a:r>
              <a:rPr lang="tr-TR" b="1" dirty="0" err="1">
                <a:solidFill>
                  <a:schemeClr val="accent1"/>
                </a:solidFill>
              </a:rPr>
              <a:t>Social</a:t>
            </a:r>
            <a:r>
              <a:rPr lang="tr-TR" b="1" dirty="0">
                <a:solidFill>
                  <a:schemeClr val="accent1"/>
                </a:solidFill>
              </a:rPr>
              <a:t> </a:t>
            </a:r>
            <a:r>
              <a:rPr lang="tr-TR" b="1" dirty="0" err="1">
                <a:solidFill>
                  <a:schemeClr val="accent1"/>
                </a:solidFill>
              </a:rPr>
              <a:t>Activities</a:t>
            </a:r>
            <a:endParaRPr lang="tr-TR" b="1" dirty="0">
              <a:solidFill>
                <a:schemeClr val="accent1"/>
              </a:solidFill>
            </a:endParaRPr>
          </a:p>
        </p:txBody>
      </p:sp>
      <p:pic>
        <p:nvPicPr>
          <p:cNvPr id="4" name="İçerik Yer Tutucusu 5">
            <a:extLst>
              <a:ext uri="{FF2B5EF4-FFF2-40B4-BE49-F238E27FC236}">
                <a16:creationId xmlns:a16="http://schemas.microsoft.com/office/drawing/2014/main" id="{698F8FCA-578D-41DD-BB27-304CEDEEFD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0773" y="1654523"/>
            <a:ext cx="5957616" cy="4140516"/>
          </a:xfrm>
        </p:spPr>
      </p:pic>
      <p:pic>
        <p:nvPicPr>
          <p:cNvPr id="5" name="Resim 4">
            <a:extLst>
              <a:ext uri="{FF2B5EF4-FFF2-40B4-BE49-F238E27FC236}">
                <a16:creationId xmlns:a16="http://schemas.microsoft.com/office/drawing/2014/main" id="{5DDCDA7F-8A63-4A03-B12A-FB16BD5AE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1" y="1654523"/>
            <a:ext cx="5957617" cy="4140516"/>
          </a:xfrm>
          <a:prstGeom prst="rect">
            <a:avLst/>
          </a:prstGeom>
        </p:spPr>
      </p:pic>
      <p:sp>
        <p:nvSpPr>
          <p:cNvPr id="6" name="Metin kutusu 5">
            <a:extLst>
              <a:ext uri="{FF2B5EF4-FFF2-40B4-BE49-F238E27FC236}">
                <a16:creationId xmlns:a16="http://schemas.microsoft.com/office/drawing/2014/main" id="{2BD3D5B1-D4DD-45F8-B4F5-71C1BBE8ACD2}"/>
              </a:ext>
            </a:extLst>
          </p:cNvPr>
          <p:cNvSpPr txBox="1"/>
          <p:nvPr/>
        </p:nvSpPr>
        <p:spPr>
          <a:xfrm>
            <a:off x="6895114" y="2464447"/>
            <a:ext cx="2402541" cy="646331"/>
          </a:xfrm>
          <a:prstGeom prst="rect">
            <a:avLst/>
          </a:prstGeom>
          <a:noFill/>
        </p:spPr>
        <p:txBody>
          <a:bodyPr wrap="square" rtlCol="0">
            <a:spAutoFit/>
          </a:bodyPr>
          <a:lstStyle/>
          <a:p>
            <a:r>
              <a:rPr lang="tr-TR" dirty="0">
                <a:solidFill>
                  <a:schemeClr val="bg1"/>
                </a:solidFill>
              </a:rPr>
              <a:t>Uçurtma Etkinliği</a:t>
            </a:r>
          </a:p>
          <a:p>
            <a:r>
              <a:rPr lang="tr-TR" dirty="0">
                <a:solidFill>
                  <a:schemeClr val="accent4">
                    <a:lumMod val="60000"/>
                    <a:lumOff val="40000"/>
                  </a:schemeClr>
                </a:solidFill>
              </a:rPr>
              <a:t>Kite Activity</a:t>
            </a:r>
          </a:p>
        </p:txBody>
      </p:sp>
      <p:sp>
        <p:nvSpPr>
          <p:cNvPr id="7" name="Metin kutusu 6">
            <a:extLst>
              <a:ext uri="{FF2B5EF4-FFF2-40B4-BE49-F238E27FC236}">
                <a16:creationId xmlns:a16="http://schemas.microsoft.com/office/drawing/2014/main" id="{0777B09D-DA74-44D0-AE92-D2F9AD4BDA52}"/>
              </a:ext>
            </a:extLst>
          </p:cNvPr>
          <p:cNvSpPr txBox="1"/>
          <p:nvPr/>
        </p:nvSpPr>
        <p:spPr>
          <a:xfrm>
            <a:off x="3651690" y="5085568"/>
            <a:ext cx="2519083" cy="646331"/>
          </a:xfrm>
          <a:prstGeom prst="rect">
            <a:avLst/>
          </a:prstGeom>
          <a:noFill/>
        </p:spPr>
        <p:txBody>
          <a:bodyPr wrap="square" rtlCol="0">
            <a:spAutoFit/>
          </a:bodyPr>
          <a:lstStyle/>
          <a:p>
            <a:r>
              <a:rPr lang="tr-TR" dirty="0">
                <a:solidFill>
                  <a:schemeClr val="bg1"/>
                </a:solidFill>
              </a:rPr>
              <a:t>Fidan Dağıtımı</a:t>
            </a:r>
          </a:p>
          <a:p>
            <a:r>
              <a:rPr lang="tr-TR" dirty="0" err="1">
                <a:solidFill>
                  <a:schemeClr val="accent4">
                    <a:lumMod val="60000"/>
                    <a:lumOff val="40000"/>
                  </a:schemeClr>
                </a:solidFill>
              </a:rPr>
              <a:t>Seedling</a:t>
            </a:r>
            <a:r>
              <a:rPr lang="tr-TR" dirty="0">
                <a:solidFill>
                  <a:schemeClr val="accent4">
                    <a:lumMod val="60000"/>
                    <a:lumOff val="40000"/>
                  </a:schemeClr>
                </a:solidFill>
              </a:rPr>
              <a:t> Distribution</a:t>
            </a:r>
          </a:p>
        </p:txBody>
      </p:sp>
    </p:spTree>
    <p:extLst>
      <p:ext uri="{BB962C8B-B14F-4D97-AF65-F5344CB8AC3E}">
        <p14:creationId xmlns:p14="http://schemas.microsoft.com/office/powerpoint/2010/main" val="97181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78E6FAA-D377-4A55-946C-566386B2E698}"/>
              </a:ext>
            </a:extLst>
          </p:cNvPr>
          <p:cNvSpPr>
            <a:spLocks noGrp="1"/>
          </p:cNvSpPr>
          <p:nvPr>
            <p:ph type="title"/>
          </p:nvPr>
        </p:nvSpPr>
        <p:spPr/>
        <p:txBody>
          <a:bodyPr>
            <a:normAutofit/>
          </a:bodyPr>
          <a:lstStyle/>
          <a:p>
            <a:r>
              <a:rPr lang="tr-TR" b="1" dirty="0"/>
              <a:t>Bucak Model Ormanı Ağaçlandırma</a:t>
            </a:r>
            <a:br>
              <a:rPr lang="tr-TR" b="1" dirty="0"/>
            </a:br>
            <a:r>
              <a:rPr lang="tr-TR" b="1" dirty="0">
                <a:solidFill>
                  <a:schemeClr val="accent1"/>
                </a:solidFill>
              </a:rPr>
              <a:t>Bucak Model </a:t>
            </a:r>
            <a:r>
              <a:rPr lang="tr-TR" b="1" dirty="0" err="1">
                <a:solidFill>
                  <a:schemeClr val="accent1"/>
                </a:solidFill>
              </a:rPr>
              <a:t>Forest’s</a:t>
            </a:r>
            <a:r>
              <a:rPr lang="tr-TR" b="1" dirty="0">
                <a:solidFill>
                  <a:schemeClr val="accent1"/>
                </a:solidFill>
              </a:rPr>
              <a:t> </a:t>
            </a:r>
            <a:r>
              <a:rPr lang="tr-TR" b="1" dirty="0" err="1">
                <a:solidFill>
                  <a:schemeClr val="accent1"/>
                </a:solidFill>
              </a:rPr>
              <a:t>Afforestation</a:t>
            </a:r>
            <a:endParaRPr lang="tr-TR" b="1" dirty="0">
              <a:solidFill>
                <a:schemeClr val="accent1"/>
              </a:solidFill>
            </a:endParaRPr>
          </a:p>
        </p:txBody>
      </p:sp>
      <p:pic>
        <p:nvPicPr>
          <p:cNvPr id="4" name="Resim 3">
            <a:extLst>
              <a:ext uri="{FF2B5EF4-FFF2-40B4-BE49-F238E27FC236}">
                <a16:creationId xmlns:a16="http://schemas.microsoft.com/office/drawing/2014/main" id="{8A708F23-34DD-49A0-AE25-4CDD2F650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296" y="1605554"/>
            <a:ext cx="5853953" cy="4228318"/>
          </a:xfrm>
          <a:prstGeom prst="rect">
            <a:avLst/>
          </a:prstGeom>
        </p:spPr>
      </p:pic>
      <p:pic>
        <p:nvPicPr>
          <p:cNvPr id="5" name="İçerik Yer Tutucusu 4">
            <a:extLst>
              <a:ext uri="{FF2B5EF4-FFF2-40B4-BE49-F238E27FC236}">
                <a16:creationId xmlns:a16="http://schemas.microsoft.com/office/drawing/2014/main" id="{FDE4B0B4-8AB7-499E-875C-98B4699649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751" y="1605554"/>
            <a:ext cx="5853954" cy="4228318"/>
          </a:xfrm>
        </p:spPr>
      </p:pic>
      <p:sp>
        <p:nvSpPr>
          <p:cNvPr id="6" name="Metin kutusu 5">
            <a:extLst>
              <a:ext uri="{FF2B5EF4-FFF2-40B4-BE49-F238E27FC236}">
                <a16:creationId xmlns:a16="http://schemas.microsoft.com/office/drawing/2014/main" id="{BA459EE0-E35D-454F-9E42-01512B586300}"/>
              </a:ext>
            </a:extLst>
          </p:cNvPr>
          <p:cNvSpPr txBox="1"/>
          <p:nvPr/>
        </p:nvSpPr>
        <p:spPr>
          <a:xfrm>
            <a:off x="7623407" y="1827848"/>
            <a:ext cx="3845859" cy="646331"/>
          </a:xfrm>
          <a:prstGeom prst="rect">
            <a:avLst/>
          </a:prstGeom>
          <a:noFill/>
        </p:spPr>
        <p:txBody>
          <a:bodyPr wrap="square" rtlCol="0">
            <a:spAutoFit/>
          </a:bodyPr>
          <a:lstStyle/>
          <a:p>
            <a:r>
              <a:rPr lang="tr-TR" dirty="0">
                <a:solidFill>
                  <a:schemeClr val="bg1"/>
                </a:solidFill>
              </a:rPr>
              <a:t>Okul Bahçesi Ağaçlandırma Çalışması</a:t>
            </a:r>
          </a:p>
          <a:p>
            <a:r>
              <a:rPr lang="tr-TR" dirty="0">
                <a:solidFill>
                  <a:schemeClr val="accent4">
                    <a:lumMod val="60000"/>
                    <a:lumOff val="40000"/>
                  </a:schemeClr>
                </a:solidFill>
              </a:rPr>
              <a:t>School </a:t>
            </a:r>
            <a:r>
              <a:rPr lang="tr-TR" dirty="0" err="1">
                <a:solidFill>
                  <a:schemeClr val="accent4">
                    <a:lumMod val="60000"/>
                    <a:lumOff val="40000"/>
                  </a:schemeClr>
                </a:solidFill>
              </a:rPr>
              <a:t>Garden</a:t>
            </a:r>
            <a:r>
              <a:rPr lang="tr-TR" dirty="0">
                <a:solidFill>
                  <a:schemeClr val="accent4">
                    <a:lumMod val="60000"/>
                    <a:lumOff val="40000"/>
                  </a:schemeClr>
                </a:solidFill>
              </a:rPr>
              <a:t> </a:t>
            </a:r>
            <a:r>
              <a:rPr lang="tr-TR" dirty="0" err="1">
                <a:solidFill>
                  <a:schemeClr val="accent4">
                    <a:lumMod val="60000"/>
                    <a:lumOff val="40000"/>
                  </a:schemeClr>
                </a:solidFill>
              </a:rPr>
              <a:t>Afforestation</a:t>
            </a:r>
            <a:endParaRPr lang="tr-TR" dirty="0">
              <a:solidFill>
                <a:schemeClr val="accent4">
                  <a:lumMod val="60000"/>
                  <a:lumOff val="40000"/>
                </a:schemeClr>
              </a:solidFill>
            </a:endParaRPr>
          </a:p>
        </p:txBody>
      </p:sp>
      <p:sp>
        <p:nvSpPr>
          <p:cNvPr id="7" name="Metin kutusu 6">
            <a:extLst>
              <a:ext uri="{FF2B5EF4-FFF2-40B4-BE49-F238E27FC236}">
                <a16:creationId xmlns:a16="http://schemas.microsoft.com/office/drawing/2014/main" id="{8CE71FDD-014D-44F5-9BF3-DA5C595E4EEC}"/>
              </a:ext>
            </a:extLst>
          </p:cNvPr>
          <p:cNvSpPr txBox="1"/>
          <p:nvPr/>
        </p:nvSpPr>
        <p:spPr>
          <a:xfrm>
            <a:off x="3576917" y="4684288"/>
            <a:ext cx="2519083" cy="646331"/>
          </a:xfrm>
          <a:prstGeom prst="rect">
            <a:avLst/>
          </a:prstGeom>
          <a:noFill/>
        </p:spPr>
        <p:txBody>
          <a:bodyPr wrap="square" rtlCol="0">
            <a:spAutoFit/>
          </a:bodyPr>
          <a:lstStyle/>
          <a:p>
            <a:r>
              <a:rPr lang="tr-TR" dirty="0">
                <a:solidFill>
                  <a:schemeClr val="bg1"/>
                </a:solidFill>
              </a:rPr>
              <a:t>Ağaçlandırma Çalışması</a:t>
            </a:r>
          </a:p>
          <a:p>
            <a:r>
              <a:rPr lang="tr-TR" dirty="0" err="1">
                <a:solidFill>
                  <a:schemeClr val="accent4">
                    <a:lumMod val="60000"/>
                    <a:lumOff val="40000"/>
                  </a:schemeClr>
                </a:solidFill>
              </a:rPr>
              <a:t>Afforestation</a:t>
            </a:r>
            <a:endParaRPr lang="tr-TR" dirty="0">
              <a:solidFill>
                <a:schemeClr val="accent4">
                  <a:lumMod val="60000"/>
                  <a:lumOff val="40000"/>
                </a:schemeClr>
              </a:solidFill>
            </a:endParaRPr>
          </a:p>
        </p:txBody>
      </p:sp>
    </p:spTree>
    <p:extLst>
      <p:ext uri="{BB962C8B-B14F-4D97-AF65-F5344CB8AC3E}">
        <p14:creationId xmlns:p14="http://schemas.microsoft.com/office/powerpoint/2010/main" val="286490165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1751</Words>
  <Application>Microsoft Office PowerPoint</Application>
  <PresentationFormat>Geniş ekran</PresentationFormat>
  <Paragraphs>163</Paragraphs>
  <Slides>26</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26</vt:i4>
      </vt:variant>
    </vt:vector>
  </HeadingPairs>
  <TitlesOfParts>
    <vt:vector size="30" baseType="lpstr">
      <vt:lpstr>Arial</vt:lpstr>
      <vt:lpstr>Calibri</vt:lpstr>
      <vt:lpstr>Calibri Light</vt:lpstr>
      <vt:lpstr>Tema do Office</vt:lpstr>
      <vt:lpstr>The Model Forests of Turkey</vt:lpstr>
      <vt:lpstr>Sunum Planı Presentation’s Flowchart</vt:lpstr>
      <vt:lpstr>Seçilme Nedenleri The Criterias of Selection</vt:lpstr>
      <vt:lpstr>Seçilme Nedenleri The Criterias of Selection</vt:lpstr>
      <vt:lpstr>Bucak Model Ormanının Kuruluş Süreci Establishment Process of Bucak Model Forest</vt:lpstr>
      <vt:lpstr>Bucak Model Ormanı 2014-2018 Stratejik Plan Bucak Model Forest’s Strategic Plan for 2014-2018</vt:lpstr>
      <vt:lpstr>Bucak Model Ormanı  Bucak Model Forest</vt:lpstr>
      <vt:lpstr>Bucak Model Ormanı Sosyal Etkinlikler Bucak Model Forest Social Activities</vt:lpstr>
      <vt:lpstr>Bucak Model Ormanı Ağaçlandırma Bucak Model Forest’s Afforestation</vt:lpstr>
      <vt:lpstr>Bucak Model Ormanı 2014-2018 Stratejik Plan Sonuçları Bucak Model Forest’s Strategic Plan’s Results for 2014-2018</vt:lpstr>
      <vt:lpstr>Bucak Model Ormanı 2014-2018 Stratejik Plan Sonuçları Bucak Model Forest’s Strategic Plan’s Results for 2014-2018</vt:lpstr>
      <vt:lpstr>Bucak Model Ormanı 2014-2018 Stratejik Plan Sonuçları Bucak Model Forest’s Strategic Plan’s Results for 2014-2018</vt:lpstr>
      <vt:lpstr>Bucak Model Ormanı 2019-2023 Uygulama Sonuç Raporu Bucak Model Forest’s Activity Results Report for 2019-2023</vt:lpstr>
      <vt:lpstr>Bucak Model Ormanı 2019-2023 Uygulama Sonuç Raporu Bucak Model Forest’s Activity Results Report for 2019-2023</vt:lpstr>
      <vt:lpstr>Bucak Model Ormanı 2019-2023 Uygulama Sonuç Raporu Bucak Model Forest’s Activity Results Report for 2019-2023</vt:lpstr>
      <vt:lpstr>Bucak Model Ormanı Yangınla Mücadele Eğitimi Bucak Model Forest’s Fire Fighting Training</vt:lpstr>
      <vt:lpstr>Bucak Model Ormanı 2019-2023 Uygulama Sonuç Raporu Bucak Model Forest’s Activity Results Report for 2019-2023</vt:lpstr>
      <vt:lpstr>Bucak Model Ormanı Yol Yapımı Bucak Model Forest’s Road Construction</vt:lpstr>
      <vt:lpstr>Bucak Model Ormanı 2019-2023 Uygulama Sonuç Raporu Bucak Model Forest’s Activity Results Report for 2019-2023</vt:lpstr>
      <vt:lpstr>Bucak Model Ormanı Odun Dışı Orman Ürünleri Bucak Model Forest Non-wood Forest Products</vt:lpstr>
      <vt:lpstr>Bucak Model Ormanı Odun Dışı Orman Ürünleri Bucak Model Forest Non-wood Forest Products</vt:lpstr>
      <vt:lpstr>Model Ormanlarla İlgili Sektörler Sectors Related to Model Forests</vt:lpstr>
      <vt:lpstr>Model Ormanlarla İlgili Sektörler Sectors Related to Model Forests</vt:lpstr>
      <vt:lpstr>Beklenen Faydalar Expected Profits</vt:lpstr>
      <vt:lpstr>PowerPoint Sunusu</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7MFW</dc:title>
  <dc:subject/>
  <dc:creator>Lucia Rivera</dc:creator>
  <cp:keywords/>
  <dc:description/>
  <cp:lastModifiedBy>Tugay DEMİRASLAN Mühendis</cp:lastModifiedBy>
  <cp:revision>38</cp:revision>
  <dcterms:created xsi:type="dcterms:W3CDTF">2022-03-10T11:44:21Z</dcterms:created>
  <dcterms:modified xsi:type="dcterms:W3CDTF">2022-04-25T06:50:05Z</dcterms:modified>
  <cp:category/>
</cp:coreProperties>
</file>