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1" r:id="rId5"/>
    <p:sldId id="259" r:id="rId6"/>
    <p:sldId id="268" r:id="rId7"/>
    <p:sldId id="266" r:id="rId8"/>
    <p:sldId id="267" r:id="rId9"/>
    <p:sldId id="265" r:id="rId10"/>
    <p:sldId id="263" r:id="rId11"/>
    <p:sldId id="281" r:id="rId12"/>
    <p:sldId id="272" r:id="rId13"/>
    <p:sldId id="282" r:id="rId14"/>
    <p:sldId id="287" r:id="rId15"/>
    <p:sldId id="286" r:id="rId16"/>
    <p:sldId id="285" r:id="rId17"/>
    <p:sldId id="284" r:id="rId18"/>
    <p:sldId id="283" r:id="rId19"/>
    <p:sldId id="275" r:id="rId20"/>
    <p:sldId id="274" r:id="rId21"/>
    <p:sldId id="306" r:id="rId22"/>
    <p:sldId id="264" r:id="rId23"/>
    <p:sldId id="307" r:id="rId24"/>
    <p:sldId id="308" r:id="rId25"/>
    <p:sldId id="309" r:id="rId26"/>
    <p:sldId id="310" r:id="rId27"/>
    <p:sldId id="311" r:id="rId28"/>
    <p:sldId id="312" r:id="rId29"/>
    <p:sldId id="313" r:id="rId30"/>
    <p:sldId id="315" r:id="rId31"/>
    <p:sldId id="314"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7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700"/>
  </p:normalViewPr>
  <p:slideViewPr>
    <p:cSldViewPr snapToGrid="0" snapToObjects="1">
      <p:cViewPr varScale="1">
        <p:scale>
          <a:sx n="82" d="100"/>
          <a:sy n="82" d="100"/>
        </p:scale>
        <p:origin x="67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F5BA1-4B7C-4440-BB43-6B5BAD909F6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14B52FB-6E44-904C-9C13-2D34C7E2D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9930892-253F-9D44-935D-65899937CBDC}"/>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A7C316C3-9A05-074A-B2EE-ABBF3AA13C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592FB34-811A-8345-98E8-B2C89A3280E9}"/>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43879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89D40-FB92-A84C-BE16-88E752D4526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55995CB-B12C-1146-BF9F-3E37BF4AA58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39BA4AE-9E32-8346-9FAD-42E82F25CC52}"/>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D9CC30CC-627A-9D48-8036-EBA962BC65C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B031EA-B6F8-224A-8097-831928585E28}"/>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21080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863D4B-C7F7-864C-AEB4-8165073EA6E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EE12832-B72F-AF46-8910-574663E3BE1B}"/>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89A99B-6EB8-1642-AF4F-00F04606AC79}"/>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3C0D36D0-9733-054E-A484-7CB8B61E325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6C6A9C-65BA-D342-A819-9636A992B607}"/>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91787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3847-3909-8241-96A8-4B4EA4A6C47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A20441-6FFE-3842-AB7F-BB0CE38B4BE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4BD5135-0D51-C240-BC97-ED59ADE91C0A}"/>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3687858B-FFA8-B54C-9626-3A3CA824A3B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0E49070-1A18-5D4C-AFC3-25B5385BFC0F}"/>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0117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DB4E6-7598-5242-8780-F0BA745D3DC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98D9C01-9613-5343-9445-C644DDD18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A8045C2-A078-D146-8611-21630C40656A}"/>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CEC5621A-3F39-7C47-9BFC-8D0FEF6B14C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0D7C1F-6902-0F47-ADA8-AE902E22F373}"/>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267941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7827E-E9BA-3849-97D1-2EFBF6D57F0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C696DDF-F781-0540-827B-DCE072C804D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4FC5E00-CA7B-BB47-9AAE-1F36CC8F585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5B56004-362A-FD4A-ABB6-DEBFA09ECE94}"/>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E6F41C11-EA97-A74C-82CA-C859A2DC17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6656F03-C544-764B-9FB1-C07E950BEFB0}"/>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224974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B2571-A6C8-C743-9F09-E18BD513F3C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6E9A73F-213C-2042-9D65-9495A1EA3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A49E3E7-49D7-C84E-9CE7-23399D60291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46783E5-E4F1-B64B-9450-02327B301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2E3E7D1-41B6-0E41-B720-14388465B35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99602B8-35DA-2642-A8A0-A366BCB3B725}"/>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8" name="Espaço Reservado para Rodapé 7">
            <a:extLst>
              <a:ext uri="{FF2B5EF4-FFF2-40B4-BE49-F238E27FC236}">
                <a16:creationId xmlns:a16="http://schemas.microsoft.com/office/drawing/2014/main" id="{06C9FF62-629D-5D47-B46F-9B81CE40DB4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086356D-453D-B742-AB51-25D3FDEA0740}"/>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83131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DA8C8-9B63-AB4A-B868-5C127CE8FD4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93B442-3E11-F043-9363-68DE1AFD1808}"/>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4" name="Espaço Reservado para Rodapé 3">
            <a:extLst>
              <a:ext uri="{FF2B5EF4-FFF2-40B4-BE49-F238E27FC236}">
                <a16:creationId xmlns:a16="http://schemas.microsoft.com/office/drawing/2014/main" id="{175453C7-4F31-2549-BA08-6A006BFF044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91DA193-EDAD-6A46-969F-9B1036BA457A}"/>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98787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59E0A08-41E4-F744-AD08-7DDA52BE9CB2}"/>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3" name="Espaço Reservado para Rodapé 2">
            <a:extLst>
              <a:ext uri="{FF2B5EF4-FFF2-40B4-BE49-F238E27FC236}">
                <a16:creationId xmlns:a16="http://schemas.microsoft.com/office/drawing/2014/main" id="{8D572859-E85A-024D-ABB3-B8EB84B65A8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A2FFB1B-A470-8041-BB8A-5E38E84D6ACA}"/>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08444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A8E0D-FFCC-0842-9021-28E1859C084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590362D-D41D-E444-B775-A2E78B5D5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6F3FFB9-0B4F-A244-93FA-5F2AF8847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A0CD725-BA9E-0B42-A765-8F20E0958A91}"/>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672091A5-0082-2540-BE04-612111E255D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FEE34AC-C5AD-5D4F-AF1B-8B70D6F6AFA7}"/>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03862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2D826-3FF3-4F4A-A984-9181E5BEC60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A0ED2D5-AAF5-274E-8E47-B4B616CB4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A241920-3C5A-0545-8EDE-DE1413CE6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6B3C09-C243-A743-86F4-9D7DB0D6A797}"/>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F5F0B813-97B8-D245-8AC5-9659403FC01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EE275F-F68C-0F4B-AC1A-1D55C9838658}"/>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49446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2C2CB11-B04F-244E-BA2C-907982492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18926D-DEE9-0F43-B3E0-16F38BBB6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023334B-C580-1A47-B9C6-44C0DB5D2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F503C547-34E9-7F4B-B46A-550818A05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0150A14-EAFD-354B-BA66-E9C55E5FD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04827-2A93-5943-8A57-41CE3F43F57D}" type="slidenum">
              <a:rPr lang="pt-BR" smtClean="0"/>
              <a:t>‹#›</a:t>
            </a:fld>
            <a:endParaRPr lang="pt-BR"/>
          </a:p>
        </p:txBody>
      </p:sp>
    </p:spTree>
    <p:extLst>
      <p:ext uri="{BB962C8B-B14F-4D97-AF65-F5344CB8AC3E}">
        <p14:creationId xmlns:p14="http://schemas.microsoft.com/office/powerpoint/2010/main" val="1797240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86D71-B8DC-B146-9EFE-0E1748D89BD0}"/>
              </a:ext>
            </a:extLst>
          </p:cNvPr>
          <p:cNvSpPr>
            <a:spLocks noGrp="1"/>
          </p:cNvSpPr>
          <p:nvPr>
            <p:ph type="ctrTitle"/>
          </p:nvPr>
        </p:nvSpPr>
        <p:spPr>
          <a:xfrm>
            <a:off x="1524000" y="347473"/>
            <a:ext cx="9144000" cy="1143000"/>
          </a:xfrm>
        </p:spPr>
        <p:txBody>
          <a:bodyPr>
            <a:noAutofit/>
          </a:bodyPr>
          <a:lstStyle/>
          <a:p>
            <a:r>
              <a:rPr lang="en-US" sz="5400" b="1" dirty="0">
                <a:solidFill>
                  <a:schemeClr val="bg1"/>
                </a:solidFill>
              </a:rPr>
              <a:t>The Model Forests of Turkey</a:t>
            </a:r>
          </a:p>
        </p:txBody>
      </p:sp>
      <p:sp>
        <p:nvSpPr>
          <p:cNvPr id="3" name="Subtítulo 2">
            <a:extLst>
              <a:ext uri="{FF2B5EF4-FFF2-40B4-BE49-F238E27FC236}">
                <a16:creationId xmlns:a16="http://schemas.microsoft.com/office/drawing/2014/main" id="{A283F5CD-64C1-4B47-81DA-F433C62CF3BA}"/>
              </a:ext>
            </a:extLst>
          </p:cNvPr>
          <p:cNvSpPr>
            <a:spLocks noGrp="1"/>
          </p:cNvSpPr>
          <p:nvPr>
            <p:ph type="subTitle" idx="1"/>
          </p:nvPr>
        </p:nvSpPr>
        <p:spPr>
          <a:xfrm>
            <a:off x="1524000" y="2359152"/>
            <a:ext cx="9144000" cy="2898648"/>
          </a:xfrm>
        </p:spPr>
        <p:txBody>
          <a:bodyPr>
            <a:normAutofit fontScale="92500" lnSpcReduction="10000"/>
          </a:bodyPr>
          <a:lstStyle/>
          <a:p>
            <a:r>
              <a:rPr lang="en-US" dirty="0">
                <a:solidFill>
                  <a:schemeClr val="bg1"/>
                </a:solidFill>
              </a:rPr>
              <a:t>Republic of Turkey </a:t>
            </a:r>
          </a:p>
          <a:p>
            <a:r>
              <a:rPr lang="en-US" dirty="0">
                <a:solidFill>
                  <a:schemeClr val="bg1"/>
                </a:solidFill>
              </a:rPr>
              <a:t>The Ministry of Agriculture and Forest</a:t>
            </a:r>
          </a:p>
          <a:p>
            <a:r>
              <a:rPr lang="en-US" dirty="0">
                <a:solidFill>
                  <a:schemeClr val="bg1"/>
                </a:solidFill>
              </a:rPr>
              <a:t>The General Directorate of Forestry</a:t>
            </a:r>
            <a:endParaRPr lang="tr-TR" dirty="0">
              <a:solidFill>
                <a:schemeClr val="bg1"/>
              </a:solidFill>
            </a:endParaRPr>
          </a:p>
          <a:p>
            <a:r>
              <a:rPr lang="en-US" dirty="0">
                <a:solidFill>
                  <a:schemeClr val="bg1"/>
                </a:solidFill>
              </a:rPr>
              <a:t>Forest Management and Planning Department</a:t>
            </a:r>
          </a:p>
          <a:p>
            <a:endParaRPr lang="en-US" dirty="0">
              <a:solidFill>
                <a:schemeClr val="bg1"/>
              </a:solidFill>
            </a:endParaRPr>
          </a:p>
          <a:p>
            <a:r>
              <a:rPr lang="tr-TR" dirty="0">
                <a:solidFill>
                  <a:schemeClr val="bg1"/>
                </a:solidFill>
              </a:rPr>
              <a:t>Murat ÇEVİRME</a:t>
            </a:r>
          </a:p>
          <a:p>
            <a:r>
              <a:rPr lang="tr-TR" dirty="0" err="1">
                <a:solidFill>
                  <a:schemeClr val="bg1"/>
                </a:solidFill>
              </a:rPr>
              <a:t>Head</a:t>
            </a:r>
            <a:r>
              <a:rPr lang="tr-TR" dirty="0">
                <a:solidFill>
                  <a:schemeClr val="bg1"/>
                </a:solidFill>
              </a:rPr>
              <a:t> of </a:t>
            </a:r>
            <a:r>
              <a:rPr lang="tr-TR" dirty="0" err="1">
                <a:solidFill>
                  <a:schemeClr val="bg1"/>
                </a:solidFill>
              </a:rPr>
              <a:t>Department</a:t>
            </a:r>
            <a:endParaRPr lang="pt-BR" dirty="0">
              <a:solidFill>
                <a:schemeClr val="bg1"/>
              </a:solidFill>
            </a:endParaRPr>
          </a:p>
          <a:p>
            <a:endParaRPr lang="pt-BR" dirty="0">
              <a:solidFill>
                <a:schemeClr val="bg1"/>
              </a:solidFill>
            </a:endParaRPr>
          </a:p>
        </p:txBody>
      </p:sp>
    </p:spTree>
    <p:extLst>
      <p:ext uri="{BB962C8B-B14F-4D97-AF65-F5344CB8AC3E}">
        <p14:creationId xmlns:p14="http://schemas.microsoft.com/office/powerpoint/2010/main" val="411138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2D9E9DD7-194C-4109-AFC1-5D6F690B910E}"/>
              </a:ext>
            </a:extLst>
          </p:cNvPr>
          <p:cNvSpPr>
            <a:spLocks noGrp="1"/>
          </p:cNvSpPr>
          <p:nvPr>
            <p:ph type="title"/>
          </p:nvPr>
        </p:nvSpPr>
        <p:spPr>
          <a:xfrm>
            <a:off x="838200" y="365125"/>
            <a:ext cx="10515600" cy="1325563"/>
          </a:xfrm>
        </p:spPr>
        <p:txBody>
          <a:bodyPr>
            <a:normAutofit/>
          </a:bodyPr>
          <a:lstStyle/>
          <a:p>
            <a:r>
              <a:rPr lang="tr-TR" b="1" dirty="0"/>
              <a:t>Yalova Model Ormanı Mesire Yeri</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t>
            </a:r>
            <a:r>
              <a:rPr lang="tr-TR" b="1" dirty="0" err="1">
                <a:solidFill>
                  <a:schemeClr val="accent1"/>
                </a:solidFill>
              </a:rPr>
              <a:t>Recreation</a:t>
            </a:r>
            <a:r>
              <a:rPr lang="tr-TR" b="1" dirty="0">
                <a:solidFill>
                  <a:schemeClr val="accent1"/>
                </a:solidFill>
              </a:rPr>
              <a:t> </a:t>
            </a:r>
            <a:r>
              <a:rPr lang="tr-TR" b="1" dirty="0" err="1">
                <a:solidFill>
                  <a:schemeClr val="accent1"/>
                </a:solidFill>
              </a:rPr>
              <a:t>Area</a:t>
            </a:r>
            <a:endParaRPr lang="tr-TR" b="1" dirty="0">
              <a:solidFill>
                <a:schemeClr val="accent1"/>
              </a:solidFill>
            </a:endParaRPr>
          </a:p>
        </p:txBody>
      </p:sp>
      <p:pic>
        <p:nvPicPr>
          <p:cNvPr id="8" name="Resim 7">
            <a:extLst>
              <a:ext uri="{FF2B5EF4-FFF2-40B4-BE49-F238E27FC236}">
                <a16:creationId xmlns:a16="http://schemas.microsoft.com/office/drawing/2014/main" id="{E43E411D-7B70-4D87-B3A1-B46361DD7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69" y="1846730"/>
            <a:ext cx="5683425" cy="3968854"/>
          </a:xfrm>
          <a:prstGeom prst="rect">
            <a:avLst/>
          </a:prstGeom>
        </p:spPr>
      </p:pic>
      <p:pic>
        <p:nvPicPr>
          <p:cNvPr id="9" name="İçerik Yer Tutucusu 16">
            <a:extLst>
              <a:ext uri="{FF2B5EF4-FFF2-40B4-BE49-F238E27FC236}">
                <a16:creationId xmlns:a16="http://schemas.microsoft.com/office/drawing/2014/main" id="{697B23AB-FACA-488E-ADAB-FF976FC14D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4008" y="1846729"/>
            <a:ext cx="5721520" cy="3968855"/>
          </a:xfrm>
        </p:spPr>
      </p:pic>
    </p:spTree>
    <p:extLst>
      <p:ext uri="{BB962C8B-B14F-4D97-AF65-F5344CB8AC3E}">
        <p14:creationId xmlns:p14="http://schemas.microsoft.com/office/powerpoint/2010/main" val="3082018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C10FACD-0D99-463F-8D70-81A19438CD03}"/>
              </a:ext>
            </a:extLst>
          </p:cNvPr>
          <p:cNvSpPr>
            <a:spLocks noGrp="1"/>
          </p:cNvSpPr>
          <p:nvPr>
            <p:ph idx="1"/>
          </p:nvPr>
        </p:nvSpPr>
        <p:spPr/>
        <p:txBody>
          <a:bodyPr numCol="2">
            <a:normAutofit fontScale="85000" lnSpcReduction="20000"/>
          </a:bodyPr>
          <a:lstStyle/>
          <a:p>
            <a:pPr marL="0" indent="0" algn="just">
              <a:buNone/>
              <a:tabLst>
                <a:tab pos="4846638" algn="l"/>
              </a:tabLst>
            </a:pPr>
            <a:r>
              <a:rPr lang="tr-TR" dirty="0"/>
              <a:t>Orman köylülerinin desteklenmesi amacıyla farklı ilçelerde 25 aileye süt sığırcılığı, 11 aileye süt koyunculuğu, 129 aileye mantolama, 7 aileye arıcılık, 5 aileye güneş enerji sistemleri, 4 aileye katı yakıtlı kalorifer sistemi olmak üzere toplam 1.560.317 TL ferdi kredi desteği sağlandı.</a:t>
            </a:r>
          </a:p>
          <a:p>
            <a:pPr marL="0" indent="0" algn="just">
              <a:buNone/>
              <a:tabLst>
                <a:tab pos="4846638" algn="l"/>
              </a:tabLst>
            </a:pPr>
            <a:r>
              <a:rPr lang="tr-TR" dirty="0"/>
              <a:t>İki farklı ilçede toplam 522,7 ha alanda 22.391 TL maliyetle bal ormanları kuruldu. </a:t>
            </a:r>
          </a:p>
          <a:p>
            <a:endParaRPr lang="tr-TR" dirty="0"/>
          </a:p>
          <a:p>
            <a:endParaRPr lang="tr-TR" dirty="0"/>
          </a:p>
          <a:p>
            <a:endParaRPr lang="tr-TR" dirty="0"/>
          </a:p>
          <a:p>
            <a:pPr marL="182563" indent="0" algn="just">
              <a:buNone/>
              <a:tabLst>
                <a:tab pos="182563" algn="l"/>
              </a:tabLst>
            </a:pPr>
            <a:r>
              <a:rPr lang="tr-TR" dirty="0" err="1">
                <a:solidFill>
                  <a:schemeClr val="accent1"/>
                </a:solidFill>
              </a:rPr>
              <a:t>In</a:t>
            </a:r>
            <a:r>
              <a:rPr lang="tr-TR" dirty="0">
                <a:solidFill>
                  <a:schemeClr val="accent1"/>
                </a:solidFill>
              </a:rPr>
              <a:t> </a:t>
            </a:r>
            <a:r>
              <a:rPr lang="tr-TR" dirty="0" err="1">
                <a:solidFill>
                  <a:schemeClr val="accent1"/>
                </a:solidFill>
              </a:rPr>
              <a:t>order</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support</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villagers</a:t>
            </a:r>
            <a:r>
              <a:rPr lang="tr-TR" dirty="0">
                <a:solidFill>
                  <a:schemeClr val="accent1"/>
                </a:solidFill>
              </a:rPr>
              <a:t>, a total of 1.560,317 TL </a:t>
            </a:r>
            <a:r>
              <a:rPr lang="tr-TR" dirty="0" err="1">
                <a:solidFill>
                  <a:schemeClr val="accent1"/>
                </a:solidFill>
              </a:rPr>
              <a:t>personal</a:t>
            </a:r>
            <a:r>
              <a:rPr lang="tr-TR" dirty="0">
                <a:solidFill>
                  <a:schemeClr val="accent1"/>
                </a:solidFill>
              </a:rPr>
              <a:t> </a:t>
            </a:r>
            <a:r>
              <a:rPr lang="tr-TR" dirty="0" err="1">
                <a:solidFill>
                  <a:schemeClr val="accent1"/>
                </a:solidFill>
              </a:rPr>
              <a:t>loan</a:t>
            </a:r>
            <a:r>
              <a:rPr lang="tr-TR" dirty="0">
                <a:solidFill>
                  <a:schemeClr val="accent1"/>
                </a:solidFill>
              </a:rPr>
              <a:t> </a:t>
            </a:r>
            <a:r>
              <a:rPr lang="tr-TR" dirty="0" err="1">
                <a:solidFill>
                  <a:schemeClr val="accent1"/>
                </a:solidFill>
              </a:rPr>
              <a:t>support</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provided</a:t>
            </a:r>
            <a:r>
              <a:rPr lang="tr-TR" dirty="0">
                <a:solidFill>
                  <a:schemeClr val="accent1"/>
                </a:solidFill>
              </a:rPr>
              <a:t>, </a:t>
            </a:r>
            <a:r>
              <a:rPr lang="tr-TR" dirty="0" err="1">
                <a:solidFill>
                  <a:schemeClr val="accent1"/>
                </a:solidFill>
              </a:rPr>
              <a:t>including</a:t>
            </a:r>
            <a:r>
              <a:rPr lang="tr-TR" dirty="0">
                <a:solidFill>
                  <a:schemeClr val="accent1"/>
                </a:solidFill>
              </a:rPr>
              <a:t> </a:t>
            </a:r>
            <a:r>
              <a:rPr lang="tr-TR" dirty="0" err="1">
                <a:solidFill>
                  <a:schemeClr val="accent1"/>
                </a:solidFill>
              </a:rPr>
              <a:t>dairy</a:t>
            </a:r>
            <a:r>
              <a:rPr lang="tr-TR" dirty="0">
                <a:solidFill>
                  <a:schemeClr val="accent1"/>
                </a:solidFill>
              </a:rPr>
              <a:t> </a:t>
            </a:r>
            <a:r>
              <a:rPr lang="tr-TR" dirty="0" err="1">
                <a:solidFill>
                  <a:schemeClr val="accent1"/>
                </a:solidFill>
              </a:rPr>
              <a:t>cattle</a:t>
            </a:r>
            <a:r>
              <a:rPr lang="tr-TR" dirty="0">
                <a:solidFill>
                  <a:schemeClr val="accent1"/>
                </a:solidFill>
              </a:rPr>
              <a:t> </a:t>
            </a:r>
            <a:r>
              <a:rPr lang="tr-TR" dirty="0" err="1">
                <a:solidFill>
                  <a:schemeClr val="accent1"/>
                </a:solidFill>
              </a:rPr>
              <a:t>breeding</a:t>
            </a:r>
            <a:r>
              <a:rPr lang="tr-TR" dirty="0">
                <a:solidFill>
                  <a:schemeClr val="accent1"/>
                </a:solidFill>
              </a:rPr>
              <a:t> </a:t>
            </a:r>
            <a:r>
              <a:rPr lang="tr-TR" dirty="0" err="1">
                <a:solidFill>
                  <a:schemeClr val="accent1"/>
                </a:solidFill>
              </a:rPr>
              <a:t>for</a:t>
            </a:r>
            <a:r>
              <a:rPr lang="tr-TR" dirty="0">
                <a:solidFill>
                  <a:schemeClr val="accent1"/>
                </a:solidFill>
              </a:rPr>
              <a:t> 25 </a:t>
            </a:r>
            <a:r>
              <a:rPr lang="tr-TR" dirty="0" err="1">
                <a:solidFill>
                  <a:schemeClr val="accent1"/>
                </a:solidFill>
              </a:rPr>
              <a:t>families</a:t>
            </a:r>
            <a:r>
              <a:rPr lang="tr-TR" dirty="0">
                <a:solidFill>
                  <a:schemeClr val="accent1"/>
                </a:solidFill>
              </a:rPr>
              <a:t>, </a:t>
            </a:r>
            <a:r>
              <a:rPr lang="tr-TR" dirty="0" err="1">
                <a:solidFill>
                  <a:schemeClr val="accent1"/>
                </a:solidFill>
              </a:rPr>
              <a:t>dairy</a:t>
            </a:r>
            <a:r>
              <a:rPr lang="tr-TR" dirty="0">
                <a:solidFill>
                  <a:schemeClr val="accent1"/>
                </a:solidFill>
              </a:rPr>
              <a:t> </a:t>
            </a:r>
            <a:r>
              <a:rPr lang="tr-TR" dirty="0" err="1">
                <a:solidFill>
                  <a:schemeClr val="accent1"/>
                </a:solidFill>
              </a:rPr>
              <a:t>sheep</a:t>
            </a:r>
            <a:r>
              <a:rPr lang="tr-TR" dirty="0">
                <a:solidFill>
                  <a:schemeClr val="accent1"/>
                </a:solidFill>
              </a:rPr>
              <a:t> </a:t>
            </a:r>
            <a:r>
              <a:rPr lang="tr-TR" dirty="0" err="1">
                <a:solidFill>
                  <a:schemeClr val="accent1"/>
                </a:solidFill>
              </a:rPr>
              <a:t>breeding</a:t>
            </a:r>
            <a:r>
              <a:rPr lang="tr-TR" dirty="0">
                <a:solidFill>
                  <a:schemeClr val="accent1"/>
                </a:solidFill>
              </a:rPr>
              <a:t> </a:t>
            </a:r>
            <a:r>
              <a:rPr lang="tr-TR" dirty="0" err="1">
                <a:solidFill>
                  <a:schemeClr val="accent1"/>
                </a:solidFill>
              </a:rPr>
              <a:t>for</a:t>
            </a:r>
            <a:r>
              <a:rPr lang="tr-TR" dirty="0">
                <a:solidFill>
                  <a:schemeClr val="accent1"/>
                </a:solidFill>
              </a:rPr>
              <a:t> 11 </a:t>
            </a:r>
            <a:r>
              <a:rPr lang="tr-TR" dirty="0" err="1">
                <a:solidFill>
                  <a:schemeClr val="accent1"/>
                </a:solidFill>
              </a:rPr>
              <a:t>families</a:t>
            </a:r>
            <a:r>
              <a:rPr lang="tr-TR" dirty="0">
                <a:solidFill>
                  <a:schemeClr val="accent1"/>
                </a:solidFill>
              </a:rPr>
              <a:t>, </a:t>
            </a:r>
            <a:r>
              <a:rPr lang="tr-TR" dirty="0" err="1">
                <a:solidFill>
                  <a:schemeClr val="accent1"/>
                </a:solidFill>
              </a:rPr>
              <a:t>house</a:t>
            </a:r>
            <a:r>
              <a:rPr lang="tr-TR" dirty="0">
                <a:solidFill>
                  <a:schemeClr val="accent1"/>
                </a:solidFill>
              </a:rPr>
              <a:t> </a:t>
            </a:r>
            <a:r>
              <a:rPr lang="tr-TR" dirty="0" err="1">
                <a:solidFill>
                  <a:schemeClr val="accent1"/>
                </a:solidFill>
              </a:rPr>
              <a:t>sheathing</a:t>
            </a:r>
            <a:r>
              <a:rPr lang="tr-TR" dirty="0">
                <a:solidFill>
                  <a:schemeClr val="accent1"/>
                </a:solidFill>
              </a:rPr>
              <a:t> </a:t>
            </a:r>
            <a:r>
              <a:rPr lang="tr-TR" dirty="0" err="1">
                <a:solidFill>
                  <a:schemeClr val="accent1"/>
                </a:solidFill>
              </a:rPr>
              <a:t>for</a:t>
            </a:r>
            <a:r>
              <a:rPr lang="tr-TR" dirty="0">
                <a:solidFill>
                  <a:schemeClr val="accent1"/>
                </a:solidFill>
              </a:rPr>
              <a:t> 129 </a:t>
            </a:r>
            <a:r>
              <a:rPr lang="tr-TR" dirty="0" err="1">
                <a:solidFill>
                  <a:schemeClr val="accent1"/>
                </a:solidFill>
              </a:rPr>
              <a:t>families</a:t>
            </a:r>
            <a:r>
              <a:rPr lang="tr-TR" dirty="0">
                <a:solidFill>
                  <a:schemeClr val="accent1"/>
                </a:solidFill>
              </a:rPr>
              <a:t>, </a:t>
            </a:r>
            <a:r>
              <a:rPr lang="tr-TR" dirty="0" err="1">
                <a:solidFill>
                  <a:schemeClr val="accent1"/>
                </a:solidFill>
              </a:rPr>
              <a:t>beekeeping</a:t>
            </a:r>
            <a:r>
              <a:rPr lang="tr-TR" dirty="0">
                <a:solidFill>
                  <a:schemeClr val="accent1"/>
                </a:solidFill>
              </a:rPr>
              <a:t> </a:t>
            </a:r>
            <a:r>
              <a:rPr lang="tr-TR" dirty="0" err="1">
                <a:solidFill>
                  <a:schemeClr val="accent1"/>
                </a:solidFill>
              </a:rPr>
              <a:t>for</a:t>
            </a:r>
            <a:r>
              <a:rPr lang="tr-TR" dirty="0">
                <a:solidFill>
                  <a:schemeClr val="accent1"/>
                </a:solidFill>
              </a:rPr>
              <a:t> 7 </a:t>
            </a:r>
            <a:r>
              <a:rPr lang="tr-TR" dirty="0" err="1">
                <a:solidFill>
                  <a:schemeClr val="accent1"/>
                </a:solidFill>
              </a:rPr>
              <a:t>families</a:t>
            </a:r>
            <a:r>
              <a:rPr lang="tr-TR" dirty="0">
                <a:solidFill>
                  <a:schemeClr val="accent1"/>
                </a:solidFill>
              </a:rPr>
              <a:t>, solar </a:t>
            </a:r>
            <a:r>
              <a:rPr lang="tr-TR" dirty="0" err="1">
                <a:solidFill>
                  <a:schemeClr val="accent1"/>
                </a:solidFill>
              </a:rPr>
              <a:t>energy</a:t>
            </a:r>
            <a:r>
              <a:rPr lang="tr-TR" dirty="0">
                <a:solidFill>
                  <a:schemeClr val="accent1"/>
                </a:solidFill>
              </a:rPr>
              <a:t> </a:t>
            </a:r>
            <a:r>
              <a:rPr lang="tr-TR" dirty="0" err="1">
                <a:solidFill>
                  <a:schemeClr val="accent1"/>
                </a:solidFill>
              </a:rPr>
              <a:t>systems</a:t>
            </a:r>
            <a:r>
              <a:rPr lang="tr-TR" dirty="0">
                <a:solidFill>
                  <a:schemeClr val="accent1"/>
                </a:solidFill>
              </a:rPr>
              <a:t> </a:t>
            </a:r>
            <a:r>
              <a:rPr lang="tr-TR" dirty="0" err="1">
                <a:solidFill>
                  <a:schemeClr val="accent1"/>
                </a:solidFill>
              </a:rPr>
              <a:t>for</a:t>
            </a:r>
            <a:r>
              <a:rPr lang="tr-TR" dirty="0">
                <a:solidFill>
                  <a:schemeClr val="accent1"/>
                </a:solidFill>
              </a:rPr>
              <a:t> 5 </a:t>
            </a:r>
            <a:r>
              <a:rPr lang="tr-TR" dirty="0" err="1">
                <a:solidFill>
                  <a:schemeClr val="accent1"/>
                </a:solidFill>
              </a:rPr>
              <a:t>families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solid</a:t>
            </a:r>
            <a:r>
              <a:rPr lang="tr-TR" dirty="0">
                <a:solidFill>
                  <a:schemeClr val="accent1"/>
                </a:solidFill>
              </a:rPr>
              <a:t> </a:t>
            </a:r>
            <a:r>
              <a:rPr lang="tr-TR" dirty="0" err="1">
                <a:solidFill>
                  <a:schemeClr val="accent1"/>
                </a:solidFill>
              </a:rPr>
              <a:t>fuel</a:t>
            </a:r>
            <a:r>
              <a:rPr lang="tr-TR" dirty="0">
                <a:solidFill>
                  <a:schemeClr val="accent1"/>
                </a:solidFill>
              </a:rPr>
              <a:t> </a:t>
            </a:r>
            <a:r>
              <a:rPr lang="tr-TR" dirty="0" err="1">
                <a:solidFill>
                  <a:schemeClr val="accent1"/>
                </a:solidFill>
              </a:rPr>
              <a:t>heating</a:t>
            </a:r>
            <a:r>
              <a:rPr lang="tr-TR" dirty="0">
                <a:solidFill>
                  <a:schemeClr val="accent1"/>
                </a:solidFill>
              </a:rPr>
              <a:t> </a:t>
            </a:r>
            <a:r>
              <a:rPr lang="tr-TR" dirty="0" err="1">
                <a:solidFill>
                  <a:schemeClr val="accent1"/>
                </a:solidFill>
              </a:rPr>
              <a:t>system</a:t>
            </a:r>
            <a:r>
              <a:rPr lang="tr-TR" dirty="0">
                <a:solidFill>
                  <a:schemeClr val="accent1"/>
                </a:solidFill>
              </a:rPr>
              <a:t> </a:t>
            </a:r>
            <a:r>
              <a:rPr lang="tr-TR" dirty="0" err="1">
                <a:solidFill>
                  <a:schemeClr val="accent1"/>
                </a:solidFill>
              </a:rPr>
              <a:t>for</a:t>
            </a:r>
            <a:r>
              <a:rPr lang="tr-TR" dirty="0">
                <a:solidFill>
                  <a:schemeClr val="accent1"/>
                </a:solidFill>
              </a:rPr>
              <a:t> 4 </a:t>
            </a:r>
            <a:r>
              <a:rPr lang="tr-TR" dirty="0" err="1">
                <a:solidFill>
                  <a:schemeClr val="accent1"/>
                </a:solidFill>
              </a:rPr>
              <a:t>families</a:t>
            </a:r>
            <a:r>
              <a:rPr lang="tr-TR" dirty="0">
                <a:solidFill>
                  <a:schemeClr val="accent1"/>
                </a:solidFill>
              </a:rPr>
              <a:t> in </a:t>
            </a:r>
            <a:r>
              <a:rPr lang="tr-TR" dirty="0" err="1">
                <a:solidFill>
                  <a:schemeClr val="accent1"/>
                </a:solidFill>
              </a:rPr>
              <a:t>different</a:t>
            </a:r>
            <a:r>
              <a:rPr lang="tr-TR" dirty="0">
                <a:solidFill>
                  <a:schemeClr val="accent1"/>
                </a:solidFill>
              </a:rPr>
              <a:t> </a:t>
            </a:r>
            <a:r>
              <a:rPr lang="tr-TR" dirty="0" err="1">
                <a:solidFill>
                  <a:schemeClr val="accent1"/>
                </a:solidFill>
              </a:rPr>
              <a:t>districts</a:t>
            </a:r>
            <a:r>
              <a:rPr lang="tr-TR" dirty="0">
                <a:solidFill>
                  <a:schemeClr val="accent1"/>
                </a:solidFill>
              </a:rPr>
              <a:t>.</a:t>
            </a:r>
          </a:p>
          <a:p>
            <a:pPr marL="182563" indent="0" algn="just">
              <a:buNone/>
              <a:tabLst>
                <a:tab pos="182563" algn="l"/>
              </a:tabLst>
            </a:pPr>
            <a:r>
              <a:rPr lang="tr-TR" dirty="0" err="1">
                <a:solidFill>
                  <a:schemeClr val="accent1"/>
                </a:solidFill>
              </a:rPr>
              <a:t>Honey</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established</a:t>
            </a:r>
            <a:r>
              <a:rPr lang="tr-TR" dirty="0">
                <a:solidFill>
                  <a:schemeClr val="accent1"/>
                </a:solidFill>
              </a:rPr>
              <a:t> on a total </a:t>
            </a:r>
            <a:r>
              <a:rPr lang="tr-TR" dirty="0" err="1">
                <a:solidFill>
                  <a:schemeClr val="accent1"/>
                </a:solidFill>
              </a:rPr>
              <a:t>area</a:t>
            </a:r>
            <a:r>
              <a:rPr lang="tr-TR" dirty="0">
                <a:solidFill>
                  <a:schemeClr val="accent1"/>
                </a:solidFill>
              </a:rPr>
              <a:t> of ​​522.7 ha in </a:t>
            </a:r>
            <a:r>
              <a:rPr lang="tr-TR" dirty="0" err="1">
                <a:solidFill>
                  <a:schemeClr val="accent1"/>
                </a:solidFill>
              </a:rPr>
              <a:t>two</a:t>
            </a:r>
            <a:r>
              <a:rPr lang="tr-TR" dirty="0">
                <a:solidFill>
                  <a:schemeClr val="accent1"/>
                </a:solidFill>
              </a:rPr>
              <a:t> </a:t>
            </a:r>
            <a:r>
              <a:rPr lang="tr-TR" dirty="0" err="1">
                <a:solidFill>
                  <a:schemeClr val="accent1"/>
                </a:solidFill>
              </a:rPr>
              <a:t>different</a:t>
            </a:r>
            <a:r>
              <a:rPr lang="tr-TR" dirty="0">
                <a:solidFill>
                  <a:schemeClr val="accent1"/>
                </a:solidFill>
              </a:rPr>
              <a:t> </a:t>
            </a:r>
            <a:r>
              <a:rPr lang="tr-TR" dirty="0" err="1">
                <a:solidFill>
                  <a:schemeClr val="accent1"/>
                </a:solidFill>
              </a:rPr>
              <a:t>districts</a:t>
            </a:r>
            <a:r>
              <a:rPr lang="tr-TR" dirty="0">
                <a:solidFill>
                  <a:schemeClr val="accent1"/>
                </a:solidFill>
              </a:rPr>
              <a:t> at a </a:t>
            </a:r>
            <a:r>
              <a:rPr lang="tr-TR" dirty="0" err="1">
                <a:solidFill>
                  <a:schemeClr val="accent1"/>
                </a:solidFill>
              </a:rPr>
              <a:t>cost</a:t>
            </a:r>
            <a:r>
              <a:rPr lang="tr-TR" dirty="0">
                <a:solidFill>
                  <a:schemeClr val="accent1"/>
                </a:solidFill>
              </a:rPr>
              <a:t> of 22,391 TL.</a:t>
            </a:r>
          </a:p>
          <a:p>
            <a:endParaRPr lang="tr-TR" dirty="0"/>
          </a:p>
        </p:txBody>
      </p:sp>
      <p:sp>
        <p:nvSpPr>
          <p:cNvPr id="5" name="Unvan 1">
            <a:extLst>
              <a:ext uri="{FF2B5EF4-FFF2-40B4-BE49-F238E27FC236}">
                <a16:creationId xmlns:a16="http://schemas.microsoft.com/office/drawing/2014/main" id="{D44E3C50-D010-49D9-B111-6548F35F121A}"/>
              </a:ext>
            </a:extLst>
          </p:cNvPr>
          <p:cNvSpPr>
            <a:spLocks noGrp="1"/>
          </p:cNvSpPr>
          <p:nvPr>
            <p:ph type="title"/>
          </p:nvPr>
        </p:nvSpPr>
        <p:spPr>
          <a:xfrm>
            <a:off x="838200" y="365125"/>
            <a:ext cx="10515600" cy="1325563"/>
          </a:xfrm>
        </p:spPr>
        <p:txBody>
          <a:bodyPr>
            <a:normAutofit fontScale="90000"/>
          </a:bodyPr>
          <a:lstStyle/>
          <a:p>
            <a:r>
              <a:rPr lang="tr-TR" b="1" dirty="0"/>
              <a:t>Yalova Model Ormanı 2014-2018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Action Report </a:t>
            </a:r>
            <a:r>
              <a:rPr lang="tr-TR" b="1" dirty="0" err="1">
                <a:solidFill>
                  <a:schemeClr val="accent1"/>
                </a:solidFill>
              </a:rPr>
              <a:t>for</a:t>
            </a:r>
            <a:r>
              <a:rPr lang="tr-TR" b="1" dirty="0">
                <a:solidFill>
                  <a:schemeClr val="accent1"/>
                </a:solidFill>
              </a:rPr>
              <a:t> 2014-2018</a:t>
            </a:r>
          </a:p>
        </p:txBody>
      </p:sp>
    </p:spTree>
    <p:extLst>
      <p:ext uri="{BB962C8B-B14F-4D97-AF65-F5344CB8AC3E}">
        <p14:creationId xmlns:p14="http://schemas.microsoft.com/office/powerpoint/2010/main" val="4136648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9A98E8-C770-49B5-982E-0CF5E0B4D5A3}"/>
              </a:ext>
            </a:extLst>
          </p:cNvPr>
          <p:cNvSpPr>
            <a:spLocks noGrp="1"/>
          </p:cNvSpPr>
          <p:nvPr>
            <p:ph type="title"/>
          </p:nvPr>
        </p:nvSpPr>
        <p:spPr/>
        <p:txBody>
          <a:bodyPr>
            <a:normAutofit/>
          </a:bodyPr>
          <a:lstStyle/>
          <a:p>
            <a:r>
              <a:rPr lang="tr-TR" b="1" dirty="0"/>
              <a:t>Yalova Model Ormanı Köyleri</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t>
            </a:r>
            <a:r>
              <a:rPr lang="tr-TR" b="1" dirty="0" err="1">
                <a:solidFill>
                  <a:schemeClr val="accent1"/>
                </a:solidFill>
              </a:rPr>
              <a:t>Villages</a:t>
            </a:r>
            <a:endParaRPr lang="tr-TR" b="1" dirty="0">
              <a:solidFill>
                <a:schemeClr val="accent1"/>
              </a:solidFill>
            </a:endParaRPr>
          </a:p>
        </p:txBody>
      </p:sp>
      <p:sp>
        <p:nvSpPr>
          <p:cNvPr id="5" name="Metin kutusu 4">
            <a:extLst>
              <a:ext uri="{FF2B5EF4-FFF2-40B4-BE49-F238E27FC236}">
                <a16:creationId xmlns:a16="http://schemas.microsoft.com/office/drawing/2014/main" id="{7AC02B95-33A7-445A-991D-C7C7FE97F158}"/>
              </a:ext>
            </a:extLst>
          </p:cNvPr>
          <p:cNvSpPr txBox="1"/>
          <p:nvPr/>
        </p:nvSpPr>
        <p:spPr>
          <a:xfrm>
            <a:off x="3831337" y="5852244"/>
            <a:ext cx="4529328" cy="461665"/>
          </a:xfrm>
          <a:prstGeom prst="rect">
            <a:avLst/>
          </a:prstGeom>
          <a:noFill/>
        </p:spPr>
        <p:txBody>
          <a:bodyPr wrap="square" rtlCol="0">
            <a:spAutoFit/>
          </a:bodyPr>
          <a:lstStyle/>
          <a:p>
            <a:r>
              <a:rPr lang="tr-TR" sz="2400" dirty="0"/>
              <a:t>Hayvancılık Faaliyetleri </a:t>
            </a:r>
            <a:r>
              <a:rPr lang="tr-TR" sz="2400" dirty="0">
                <a:solidFill>
                  <a:schemeClr val="accent1"/>
                </a:solidFill>
              </a:rPr>
              <a:t>(</a:t>
            </a:r>
            <a:r>
              <a:rPr lang="tr-TR" sz="2400" dirty="0" err="1">
                <a:solidFill>
                  <a:schemeClr val="accent1"/>
                </a:solidFill>
              </a:rPr>
              <a:t>Farming</a:t>
            </a:r>
            <a:r>
              <a:rPr lang="tr-TR" sz="2400" dirty="0">
                <a:solidFill>
                  <a:schemeClr val="accent1"/>
                </a:solidFill>
              </a:rPr>
              <a:t>)</a:t>
            </a:r>
          </a:p>
        </p:txBody>
      </p:sp>
      <p:pic>
        <p:nvPicPr>
          <p:cNvPr id="7" name="İçerik Yer Tutucusu 7">
            <a:extLst>
              <a:ext uri="{FF2B5EF4-FFF2-40B4-BE49-F238E27FC236}">
                <a16:creationId xmlns:a16="http://schemas.microsoft.com/office/drawing/2014/main" id="{D5F8F0B9-EE0E-4789-B11F-B003DCBDF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47" y="1690688"/>
            <a:ext cx="5262282" cy="4129658"/>
          </a:xfrm>
          <a:prstGeom prst="rect">
            <a:avLst/>
          </a:prstGeom>
        </p:spPr>
      </p:pic>
      <p:pic>
        <p:nvPicPr>
          <p:cNvPr id="9" name="İçerik Yer Tutucusu 8">
            <a:extLst>
              <a:ext uri="{FF2B5EF4-FFF2-40B4-BE49-F238E27FC236}">
                <a16:creationId xmlns:a16="http://schemas.microsoft.com/office/drawing/2014/main" id="{6011CF23-F823-4D1E-8B0D-A575761433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5272" y="1690687"/>
            <a:ext cx="5262281" cy="4129659"/>
          </a:xfrm>
          <a:prstGeom prst="rect">
            <a:avLst/>
          </a:prstGeom>
        </p:spPr>
      </p:pic>
    </p:spTree>
    <p:extLst>
      <p:ext uri="{BB962C8B-B14F-4D97-AF65-F5344CB8AC3E}">
        <p14:creationId xmlns:p14="http://schemas.microsoft.com/office/powerpoint/2010/main" val="247607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261C29A-984C-4485-AD70-A8E0BD6C9ACA}"/>
              </a:ext>
            </a:extLst>
          </p:cNvPr>
          <p:cNvSpPr>
            <a:spLocks noGrp="1"/>
          </p:cNvSpPr>
          <p:nvPr>
            <p:ph idx="1"/>
          </p:nvPr>
        </p:nvSpPr>
        <p:spPr/>
        <p:txBody>
          <a:bodyPr numCol="2"/>
          <a:lstStyle/>
          <a:p>
            <a:pPr marL="0" indent="0" algn="just">
              <a:buNone/>
            </a:pPr>
            <a:r>
              <a:rPr lang="tr-TR" dirty="0"/>
              <a:t>Ormanlara zarar veren böceklerle mücadele amacıyla toplam 1500 adet kuş yuvası asıldı. Ayrıca 4.920 hektar sahada 238.600 TL harcama ile ormanlara zarar veren böcekler ve özellikle kestane hastalıkları ile mücadele edildi.</a:t>
            </a:r>
          </a:p>
          <a:p>
            <a:pPr algn="just"/>
            <a:endParaRPr lang="tr-TR" dirty="0"/>
          </a:p>
          <a:p>
            <a:pPr algn="just"/>
            <a:endParaRPr lang="tr-TR" dirty="0"/>
          </a:p>
          <a:p>
            <a:pPr algn="just"/>
            <a:endParaRPr lang="tr-TR" dirty="0"/>
          </a:p>
          <a:p>
            <a:pPr marL="182563" indent="0" algn="just">
              <a:buNone/>
            </a:pPr>
            <a:r>
              <a:rPr lang="tr-TR" dirty="0">
                <a:solidFill>
                  <a:schemeClr val="accent1"/>
                </a:solidFill>
              </a:rPr>
              <a:t>A total of 1500 </a:t>
            </a:r>
            <a:r>
              <a:rPr lang="tr-TR" dirty="0" err="1">
                <a:solidFill>
                  <a:schemeClr val="accent1"/>
                </a:solidFill>
              </a:rPr>
              <a:t>bird</a:t>
            </a:r>
            <a:r>
              <a:rPr lang="tr-TR" dirty="0">
                <a:solidFill>
                  <a:schemeClr val="accent1"/>
                </a:solidFill>
              </a:rPr>
              <a:t> </a:t>
            </a:r>
            <a:r>
              <a:rPr lang="tr-TR" dirty="0" err="1">
                <a:solidFill>
                  <a:schemeClr val="accent1"/>
                </a:solidFill>
              </a:rPr>
              <a:t>nests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hung</a:t>
            </a:r>
            <a:r>
              <a:rPr lang="tr-TR" dirty="0">
                <a:solidFill>
                  <a:schemeClr val="accent1"/>
                </a:solidFill>
              </a:rPr>
              <a:t> in </a:t>
            </a:r>
            <a:r>
              <a:rPr lang="tr-TR" dirty="0" err="1">
                <a:solidFill>
                  <a:schemeClr val="accent1"/>
                </a:solidFill>
              </a:rPr>
              <a:t>order</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combat</a:t>
            </a:r>
            <a:r>
              <a:rPr lang="tr-TR" dirty="0">
                <a:solidFill>
                  <a:schemeClr val="accent1"/>
                </a:solidFill>
              </a:rPr>
              <a:t> </a:t>
            </a:r>
            <a:r>
              <a:rPr lang="tr-TR" dirty="0" err="1">
                <a:solidFill>
                  <a:schemeClr val="accent1"/>
                </a:solidFill>
              </a:rPr>
              <a:t>insects</a:t>
            </a:r>
            <a:r>
              <a:rPr lang="tr-TR" dirty="0">
                <a:solidFill>
                  <a:schemeClr val="accent1"/>
                </a:solidFill>
              </a:rPr>
              <a:t> </a:t>
            </a:r>
            <a:r>
              <a:rPr lang="tr-TR" dirty="0" err="1">
                <a:solidFill>
                  <a:schemeClr val="accent1"/>
                </a:solidFill>
              </a:rPr>
              <a:t>that</a:t>
            </a:r>
            <a:r>
              <a:rPr lang="tr-TR" dirty="0">
                <a:solidFill>
                  <a:schemeClr val="accent1"/>
                </a:solidFill>
              </a:rPr>
              <a:t> </a:t>
            </a:r>
            <a:r>
              <a:rPr lang="tr-TR" dirty="0" err="1">
                <a:solidFill>
                  <a:schemeClr val="accent1"/>
                </a:solidFill>
              </a:rPr>
              <a:t>damage</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In</a:t>
            </a:r>
            <a:r>
              <a:rPr lang="tr-TR" dirty="0">
                <a:solidFill>
                  <a:schemeClr val="accent1"/>
                </a:solidFill>
              </a:rPr>
              <a:t> </a:t>
            </a:r>
            <a:r>
              <a:rPr lang="tr-TR" dirty="0" err="1">
                <a:solidFill>
                  <a:schemeClr val="accent1"/>
                </a:solidFill>
              </a:rPr>
              <a:t>addition</a:t>
            </a:r>
            <a:r>
              <a:rPr lang="tr-TR" dirty="0">
                <a:solidFill>
                  <a:schemeClr val="accent1"/>
                </a:solidFill>
              </a:rPr>
              <a:t>, </a:t>
            </a:r>
            <a:r>
              <a:rPr lang="tr-TR" dirty="0" err="1">
                <a:solidFill>
                  <a:schemeClr val="accent1"/>
                </a:solidFill>
              </a:rPr>
              <a:t>insects</a:t>
            </a:r>
            <a:r>
              <a:rPr lang="tr-TR" dirty="0">
                <a:solidFill>
                  <a:schemeClr val="accent1"/>
                </a:solidFill>
              </a:rPr>
              <a:t> </a:t>
            </a:r>
            <a:r>
              <a:rPr lang="tr-TR" dirty="0" err="1">
                <a:solidFill>
                  <a:schemeClr val="accent1"/>
                </a:solidFill>
              </a:rPr>
              <a:t>that</a:t>
            </a:r>
            <a:r>
              <a:rPr lang="tr-TR" dirty="0">
                <a:solidFill>
                  <a:schemeClr val="accent1"/>
                </a:solidFill>
              </a:rPr>
              <a:t> </a:t>
            </a:r>
            <a:r>
              <a:rPr lang="tr-TR" dirty="0" err="1">
                <a:solidFill>
                  <a:schemeClr val="accent1"/>
                </a:solidFill>
              </a:rPr>
              <a:t>damage</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especially</a:t>
            </a:r>
            <a:r>
              <a:rPr lang="tr-TR" dirty="0">
                <a:solidFill>
                  <a:schemeClr val="accent1"/>
                </a:solidFill>
              </a:rPr>
              <a:t> </a:t>
            </a:r>
            <a:r>
              <a:rPr lang="tr-TR" dirty="0" err="1">
                <a:solidFill>
                  <a:schemeClr val="accent1"/>
                </a:solidFill>
              </a:rPr>
              <a:t>chestnut</a:t>
            </a:r>
            <a:r>
              <a:rPr lang="tr-TR" dirty="0">
                <a:solidFill>
                  <a:schemeClr val="accent1"/>
                </a:solidFill>
              </a:rPr>
              <a:t> </a:t>
            </a:r>
            <a:r>
              <a:rPr lang="tr-TR" dirty="0" err="1">
                <a:solidFill>
                  <a:schemeClr val="accent1"/>
                </a:solidFill>
              </a:rPr>
              <a:t>diseases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combated</a:t>
            </a:r>
            <a:r>
              <a:rPr lang="tr-TR" dirty="0">
                <a:solidFill>
                  <a:schemeClr val="accent1"/>
                </a:solidFill>
              </a:rPr>
              <a:t> </a:t>
            </a:r>
            <a:r>
              <a:rPr lang="tr-TR" dirty="0" err="1">
                <a:solidFill>
                  <a:schemeClr val="accent1"/>
                </a:solidFill>
              </a:rPr>
              <a:t>with</a:t>
            </a:r>
            <a:r>
              <a:rPr lang="tr-TR" dirty="0">
                <a:solidFill>
                  <a:schemeClr val="accent1"/>
                </a:solidFill>
              </a:rPr>
              <a:t> an </a:t>
            </a:r>
            <a:r>
              <a:rPr lang="tr-TR" dirty="0" err="1">
                <a:solidFill>
                  <a:schemeClr val="accent1"/>
                </a:solidFill>
              </a:rPr>
              <a:t>expenditure</a:t>
            </a:r>
            <a:r>
              <a:rPr lang="tr-TR" dirty="0">
                <a:solidFill>
                  <a:schemeClr val="accent1"/>
                </a:solidFill>
              </a:rPr>
              <a:t> of 238,600 TL on an </a:t>
            </a:r>
            <a:r>
              <a:rPr lang="tr-TR" dirty="0" err="1">
                <a:solidFill>
                  <a:schemeClr val="accent1"/>
                </a:solidFill>
              </a:rPr>
              <a:t>area</a:t>
            </a:r>
            <a:r>
              <a:rPr lang="tr-TR" dirty="0">
                <a:solidFill>
                  <a:schemeClr val="accent1"/>
                </a:solidFill>
              </a:rPr>
              <a:t> of ​​4,920 </a:t>
            </a:r>
            <a:r>
              <a:rPr lang="tr-TR" dirty="0" err="1">
                <a:solidFill>
                  <a:schemeClr val="accent1"/>
                </a:solidFill>
              </a:rPr>
              <a:t>hectares</a:t>
            </a:r>
            <a:r>
              <a:rPr lang="tr-TR" dirty="0">
                <a:solidFill>
                  <a:schemeClr val="accent1"/>
                </a:solidFill>
              </a:rPr>
              <a:t>.</a:t>
            </a:r>
          </a:p>
          <a:p>
            <a:pPr marL="0" indent="0">
              <a:buNone/>
            </a:pPr>
            <a:endParaRPr lang="tr-TR" dirty="0"/>
          </a:p>
        </p:txBody>
      </p:sp>
      <p:sp>
        <p:nvSpPr>
          <p:cNvPr id="4" name="Unvan 1">
            <a:extLst>
              <a:ext uri="{FF2B5EF4-FFF2-40B4-BE49-F238E27FC236}">
                <a16:creationId xmlns:a16="http://schemas.microsoft.com/office/drawing/2014/main" id="{B23EC037-88C3-4984-B06D-446C08B72CF0}"/>
              </a:ext>
            </a:extLst>
          </p:cNvPr>
          <p:cNvSpPr>
            <a:spLocks noGrp="1"/>
          </p:cNvSpPr>
          <p:nvPr>
            <p:ph type="title"/>
          </p:nvPr>
        </p:nvSpPr>
        <p:spPr>
          <a:xfrm>
            <a:off x="838200" y="365125"/>
            <a:ext cx="10515600" cy="1325563"/>
          </a:xfrm>
        </p:spPr>
        <p:txBody>
          <a:bodyPr>
            <a:normAutofit fontScale="90000"/>
          </a:bodyPr>
          <a:lstStyle/>
          <a:p>
            <a:r>
              <a:rPr lang="tr-TR" b="1" dirty="0"/>
              <a:t>Yalova Model Ormanı 2014-2018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Action Report </a:t>
            </a:r>
            <a:r>
              <a:rPr lang="tr-TR" b="1" dirty="0" err="1">
                <a:solidFill>
                  <a:schemeClr val="accent1"/>
                </a:solidFill>
              </a:rPr>
              <a:t>for</a:t>
            </a:r>
            <a:r>
              <a:rPr lang="tr-TR" b="1" dirty="0">
                <a:solidFill>
                  <a:schemeClr val="accent1"/>
                </a:solidFill>
              </a:rPr>
              <a:t> 2014-2018</a:t>
            </a:r>
          </a:p>
        </p:txBody>
      </p:sp>
    </p:spTree>
    <p:extLst>
      <p:ext uri="{BB962C8B-B14F-4D97-AF65-F5344CB8AC3E}">
        <p14:creationId xmlns:p14="http://schemas.microsoft.com/office/powerpoint/2010/main" val="2942628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88D5050-CF9D-48C1-BFB4-4D15B647246F}"/>
              </a:ext>
            </a:extLst>
          </p:cNvPr>
          <p:cNvSpPr>
            <a:spLocks noGrp="1"/>
          </p:cNvSpPr>
          <p:nvPr>
            <p:ph type="title"/>
          </p:nvPr>
        </p:nvSpPr>
        <p:spPr/>
        <p:txBody>
          <a:bodyPr>
            <a:normAutofit/>
          </a:bodyPr>
          <a:lstStyle/>
          <a:p>
            <a:r>
              <a:rPr lang="tr-TR" dirty="0"/>
              <a:t>Yalova Model Ormanı Zararlılarla Mücadele</a:t>
            </a:r>
            <a:br>
              <a:rPr lang="tr-TR" dirty="0"/>
            </a:br>
            <a:r>
              <a:rPr lang="tr-TR" dirty="0">
                <a:solidFill>
                  <a:schemeClr val="accent1"/>
                </a:solidFill>
              </a:rPr>
              <a:t>Yalova Model </a:t>
            </a:r>
            <a:r>
              <a:rPr lang="tr-TR" dirty="0" err="1">
                <a:solidFill>
                  <a:schemeClr val="accent1"/>
                </a:solidFill>
              </a:rPr>
              <a:t>Forest’s</a:t>
            </a:r>
            <a:r>
              <a:rPr lang="tr-TR" dirty="0">
                <a:solidFill>
                  <a:schemeClr val="accent1"/>
                </a:solidFill>
              </a:rPr>
              <a:t> </a:t>
            </a:r>
            <a:r>
              <a:rPr lang="tr-TR" dirty="0" err="1">
                <a:solidFill>
                  <a:schemeClr val="accent1"/>
                </a:solidFill>
              </a:rPr>
              <a:t>Pest</a:t>
            </a:r>
            <a:r>
              <a:rPr lang="tr-TR" dirty="0">
                <a:solidFill>
                  <a:schemeClr val="accent1"/>
                </a:solidFill>
              </a:rPr>
              <a:t> </a:t>
            </a:r>
            <a:r>
              <a:rPr lang="tr-TR" dirty="0" err="1">
                <a:solidFill>
                  <a:schemeClr val="accent1"/>
                </a:solidFill>
              </a:rPr>
              <a:t>Contol</a:t>
            </a:r>
            <a:endParaRPr lang="tr-TR" dirty="0">
              <a:solidFill>
                <a:schemeClr val="accent1"/>
              </a:solidFill>
            </a:endParaRPr>
          </a:p>
        </p:txBody>
      </p:sp>
      <p:pic>
        <p:nvPicPr>
          <p:cNvPr id="5" name="İçerik Yer Tutucusu 14">
            <a:extLst>
              <a:ext uri="{FF2B5EF4-FFF2-40B4-BE49-F238E27FC236}">
                <a16:creationId xmlns:a16="http://schemas.microsoft.com/office/drawing/2014/main" id="{FFE8AB98-4DA5-481F-9657-F599A9F51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0688"/>
            <a:ext cx="4050792" cy="4114800"/>
          </a:xfrm>
          <a:prstGeom prst="rect">
            <a:avLst/>
          </a:prstGeom>
        </p:spPr>
      </p:pic>
      <p:pic>
        <p:nvPicPr>
          <p:cNvPr id="6" name="Resim 5">
            <a:extLst>
              <a:ext uri="{FF2B5EF4-FFF2-40B4-BE49-F238E27FC236}">
                <a16:creationId xmlns:a16="http://schemas.microsoft.com/office/drawing/2014/main" id="{F507129F-F353-45EE-A920-CAE3B1640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232" y="1690688"/>
            <a:ext cx="3886200" cy="4114800"/>
          </a:xfrm>
          <a:prstGeom prst="rect">
            <a:avLst/>
          </a:prstGeom>
        </p:spPr>
      </p:pic>
      <p:pic>
        <p:nvPicPr>
          <p:cNvPr id="7" name="Resim 6">
            <a:extLst>
              <a:ext uri="{FF2B5EF4-FFF2-40B4-BE49-F238E27FC236}">
                <a16:creationId xmlns:a16="http://schemas.microsoft.com/office/drawing/2014/main" id="{58790DC4-9F1B-4DAD-A483-5EFD89668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872" y="1690688"/>
            <a:ext cx="3816096" cy="4114800"/>
          </a:xfrm>
          <a:prstGeom prst="rect">
            <a:avLst/>
          </a:prstGeom>
        </p:spPr>
      </p:pic>
      <p:sp>
        <p:nvSpPr>
          <p:cNvPr id="8" name="Metin kutusu 7">
            <a:extLst>
              <a:ext uri="{FF2B5EF4-FFF2-40B4-BE49-F238E27FC236}">
                <a16:creationId xmlns:a16="http://schemas.microsoft.com/office/drawing/2014/main" id="{ED065A86-3A71-4FD1-AA26-36A4DE13A112}"/>
              </a:ext>
            </a:extLst>
          </p:cNvPr>
          <p:cNvSpPr txBox="1"/>
          <p:nvPr/>
        </p:nvSpPr>
        <p:spPr>
          <a:xfrm>
            <a:off x="3482788" y="5805488"/>
            <a:ext cx="5226424" cy="646331"/>
          </a:xfrm>
          <a:prstGeom prst="rect">
            <a:avLst/>
          </a:prstGeom>
          <a:noFill/>
        </p:spPr>
        <p:txBody>
          <a:bodyPr wrap="square" rtlCol="0">
            <a:spAutoFit/>
          </a:bodyPr>
          <a:lstStyle/>
          <a:p>
            <a:pPr algn="ctr"/>
            <a:r>
              <a:rPr lang="tr-TR" dirty="0"/>
              <a:t>Kestane </a:t>
            </a:r>
            <a:r>
              <a:rPr lang="tr-TR" dirty="0" err="1"/>
              <a:t>Gal</a:t>
            </a:r>
            <a:r>
              <a:rPr lang="tr-TR" dirty="0"/>
              <a:t> Arısı </a:t>
            </a:r>
          </a:p>
          <a:p>
            <a:r>
              <a:rPr lang="tr-TR" dirty="0" err="1">
                <a:solidFill>
                  <a:schemeClr val="accent1"/>
                </a:solidFill>
              </a:rPr>
              <a:t>Oriental</a:t>
            </a:r>
            <a:r>
              <a:rPr lang="tr-TR" dirty="0">
                <a:solidFill>
                  <a:schemeClr val="accent1"/>
                </a:solidFill>
              </a:rPr>
              <a:t> </a:t>
            </a:r>
            <a:r>
              <a:rPr lang="tr-TR" dirty="0" err="1">
                <a:solidFill>
                  <a:schemeClr val="accent1"/>
                </a:solidFill>
              </a:rPr>
              <a:t>chestnut</a:t>
            </a:r>
            <a:r>
              <a:rPr lang="tr-TR" dirty="0">
                <a:solidFill>
                  <a:schemeClr val="accent1"/>
                </a:solidFill>
              </a:rPr>
              <a:t> </a:t>
            </a:r>
            <a:r>
              <a:rPr lang="tr-TR" dirty="0" err="1">
                <a:solidFill>
                  <a:schemeClr val="accent1"/>
                </a:solidFill>
              </a:rPr>
              <a:t>gall</a:t>
            </a:r>
            <a:r>
              <a:rPr lang="tr-TR" dirty="0">
                <a:solidFill>
                  <a:schemeClr val="accent1"/>
                </a:solidFill>
              </a:rPr>
              <a:t> </a:t>
            </a:r>
            <a:r>
              <a:rPr lang="tr-TR" dirty="0" err="1">
                <a:solidFill>
                  <a:schemeClr val="accent1"/>
                </a:solidFill>
              </a:rPr>
              <a:t>wasp</a:t>
            </a:r>
            <a:r>
              <a:rPr lang="tr-TR" dirty="0">
                <a:solidFill>
                  <a:schemeClr val="accent1"/>
                </a:solidFill>
              </a:rPr>
              <a:t> (</a:t>
            </a:r>
            <a:r>
              <a:rPr lang="tr-TR" i="1" dirty="0" err="1">
                <a:solidFill>
                  <a:schemeClr val="accent1"/>
                </a:solidFill>
              </a:rPr>
              <a:t>Dryocosmus</a:t>
            </a:r>
            <a:r>
              <a:rPr lang="tr-TR" i="1" dirty="0">
                <a:solidFill>
                  <a:schemeClr val="accent1"/>
                </a:solidFill>
              </a:rPr>
              <a:t> </a:t>
            </a:r>
            <a:r>
              <a:rPr lang="tr-TR" i="1" dirty="0" err="1">
                <a:solidFill>
                  <a:schemeClr val="accent1"/>
                </a:solidFill>
              </a:rPr>
              <a:t>kuriphilus</a:t>
            </a:r>
            <a:r>
              <a:rPr lang="tr-TR" dirty="0">
                <a:solidFill>
                  <a:schemeClr val="accent1"/>
                </a:solidFill>
              </a:rPr>
              <a:t>)</a:t>
            </a:r>
          </a:p>
        </p:txBody>
      </p:sp>
    </p:spTree>
    <p:extLst>
      <p:ext uri="{BB962C8B-B14F-4D97-AF65-F5344CB8AC3E}">
        <p14:creationId xmlns:p14="http://schemas.microsoft.com/office/powerpoint/2010/main" val="260695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E29608-2ADF-4EB7-B163-B06AAC929504}"/>
              </a:ext>
            </a:extLst>
          </p:cNvPr>
          <p:cNvSpPr>
            <a:spLocks noGrp="1"/>
          </p:cNvSpPr>
          <p:nvPr>
            <p:ph type="title"/>
          </p:nvPr>
        </p:nvSpPr>
        <p:spPr/>
        <p:txBody>
          <a:bodyPr>
            <a:normAutofit fontScale="90000"/>
          </a:bodyPr>
          <a:lstStyle/>
          <a:p>
            <a:r>
              <a:rPr lang="tr-TR" b="1" dirty="0"/>
              <a:t>Yalova Model Ormanı 2014-2018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Action Report </a:t>
            </a:r>
            <a:r>
              <a:rPr lang="tr-TR" b="1" dirty="0" err="1">
                <a:solidFill>
                  <a:schemeClr val="accent1"/>
                </a:solidFill>
              </a:rPr>
              <a:t>for</a:t>
            </a:r>
            <a:r>
              <a:rPr lang="tr-TR" b="1" dirty="0">
                <a:solidFill>
                  <a:schemeClr val="accent1"/>
                </a:solidFill>
              </a:rPr>
              <a:t> 2014-2018</a:t>
            </a:r>
          </a:p>
        </p:txBody>
      </p:sp>
      <p:sp>
        <p:nvSpPr>
          <p:cNvPr id="3" name="İçerik Yer Tutucusu 2">
            <a:extLst>
              <a:ext uri="{FF2B5EF4-FFF2-40B4-BE49-F238E27FC236}">
                <a16:creationId xmlns:a16="http://schemas.microsoft.com/office/drawing/2014/main" id="{3E8319B9-BD73-4F8A-80BF-1B474E5535B6}"/>
              </a:ext>
            </a:extLst>
          </p:cNvPr>
          <p:cNvSpPr>
            <a:spLocks noGrp="1"/>
          </p:cNvSpPr>
          <p:nvPr>
            <p:ph idx="1"/>
          </p:nvPr>
        </p:nvSpPr>
        <p:spPr/>
        <p:txBody>
          <a:bodyPr numCol="2">
            <a:normAutofit fontScale="92500" lnSpcReduction="20000"/>
          </a:bodyPr>
          <a:lstStyle/>
          <a:p>
            <a:pPr marL="0" indent="0" algn="just">
              <a:buNone/>
            </a:pPr>
            <a:r>
              <a:rPr lang="tr-TR" dirty="0"/>
              <a:t>Gelir getirici tür ağaçlandırma çalışmaları kapsamında ceviz, badem, fıstıkçamı, defne, ahlat, alıç, ıhlamur, dut ve zeytin gibi ağaç türlerinden toplam 41.132 adet fidan dikildi. Ayrıca 34 hektar sahada ağaçlandırma, 1 hektar sahada yol kenarı ağaçlandırma, 22 hektar sahada rehabilitasyon çalışması, ile diğer ağaç türlerinden 92.700 adet fidan dikilerek 154.201 TL. harcandı.</a:t>
            </a:r>
          </a:p>
          <a:p>
            <a:pPr marL="0" indent="0" algn="just">
              <a:buNone/>
            </a:pPr>
            <a:endParaRPr lang="tr-TR" dirty="0"/>
          </a:p>
          <a:p>
            <a:pPr marL="0" indent="0" algn="just">
              <a:buNone/>
            </a:pPr>
            <a:endParaRPr lang="tr-TR" dirty="0"/>
          </a:p>
          <a:p>
            <a:pPr marL="182563" indent="0" algn="just">
              <a:buNone/>
            </a:pPr>
            <a:r>
              <a:rPr lang="tr-TR" dirty="0">
                <a:solidFill>
                  <a:schemeClr val="accent1"/>
                </a:solidFill>
              </a:rPr>
              <a:t>A total of 41,132 </a:t>
            </a:r>
            <a:r>
              <a:rPr lang="tr-TR" dirty="0" err="1">
                <a:solidFill>
                  <a:schemeClr val="accent1"/>
                </a:solidFill>
              </a:rPr>
              <a:t>saplings</a:t>
            </a:r>
            <a:r>
              <a:rPr lang="tr-TR" dirty="0">
                <a:solidFill>
                  <a:schemeClr val="accent1"/>
                </a:solidFill>
              </a:rPr>
              <a:t> of </a:t>
            </a:r>
            <a:r>
              <a:rPr lang="tr-TR" dirty="0" err="1">
                <a:solidFill>
                  <a:schemeClr val="accent1"/>
                </a:solidFill>
              </a:rPr>
              <a:t>tree</a:t>
            </a:r>
            <a:r>
              <a:rPr lang="tr-TR" dirty="0">
                <a:solidFill>
                  <a:schemeClr val="accent1"/>
                </a:solidFill>
              </a:rPr>
              <a:t> </a:t>
            </a:r>
            <a:r>
              <a:rPr lang="tr-TR" dirty="0" err="1">
                <a:solidFill>
                  <a:schemeClr val="accent1"/>
                </a:solidFill>
              </a:rPr>
              <a:t>species</a:t>
            </a:r>
            <a:r>
              <a:rPr lang="tr-TR" dirty="0">
                <a:solidFill>
                  <a:schemeClr val="accent1"/>
                </a:solidFill>
              </a:rPr>
              <a:t> </a:t>
            </a:r>
            <a:r>
              <a:rPr lang="tr-TR" dirty="0" err="1">
                <a:solidFill>
                  <a:schemeClr val="accent1"/>
                </a:solidFill>
              </a:rPr>
              <a:t>such</a:t>
            </a:r>
            <a:r>
              <a:rPr lang="tr-TR" dirty="0">
                <a:solidFill>
                  <a:schemeClr val="accent1"/>
                </a:solidFill>
              </a:rPr>
              <a:t> as </a:t>
            </a:r>
            <a:r>
              <a:rPr lang="tr-TR" dirty="0" err="1">
                <a:solidFill>
                  <a:schemeClr val="accent1"/>
                </a:solidFill>
              </a:rPr>
              <a:t>walnut</a:t>
            </a:r>
            <a:r>
              <a:rPr lang="tr-TR" dirty="0">
                <a:solidFill>
                  <a:schemeClr val="accent1"/>
                </a:solidFill>
              </a:rPr>
              <a:t>, </a:t>
            </a:r>
            <a:r>
              <a:rPr lang="tr-TR" dirty="0" err="1">
                <a:solidFill>
                  <a:schemeClr val="accent1"/>
                </a:solidFill>
              </a:rPr>
              <a:t>almond</a:t>
            </a:r>
            <a:r>
              <a:rPr lang="tr-TR" dirty="0">
                <a:solidFill>
                  <a:schemeClr val="accent1"/>
                </a:solidFill>
              </a:rPr>
              <a:t>, </a:t>
            </a:r>
            <a:r>
              <a:rPr lang="tr-TR" dirty="0" err="1">
                <a:solidFill>
                  <a:schemeClr val="accent1"/>
                </a:solidFill>
              </a:rPr>
              <a:t>stone</a:t>
            </a:r>
            <a:r>
              <a:rPr lang="tr-TR" dirty="0">
                <a:solidFill>
                  <a:schemeClr val="accent1"/>
                </a:solidFill>
              </a:rPr>
              <a:t> </a:t>
            </a:r>
            <a:r>
              <a:rPr lang="tr-TR" dirty="0" err="1">
                <a:solidFill>
                  <a:schemeClr val="accent1"/>
                </a:solidFill>
              </a:rPr>
              <a:t>pine</a:t>
            </a:r>
            <a:r>
              <a:rPr lang="tr-TR" dirty="0">
                <a:solidFill>
                  <a:schemeClr val="accent1"/>
                </a:solidFill>
              </a:rPr>
              <a:t>, </a:t>
            </a:r>
            <a:r>
              <a:rPr lang="tr-TR" dirty="0" err="1">
                <a:solidFill>
                  <a:schemeClr val="accent1"/>
                </a:solidFill>
              </a:rPr>
              <a:t>laurel</a:t>
            </a:r>
            <a:r>
              <a:rPr lang="tr-TR" dirty="0">
                <a:solidFill>
                  <a:schemeClr val="accent1"/>
                </a:solidFill>
              </a:rPr>
              <a:t>, </a:t>
            </a:r>
            <a:r>
              <a:rPr lang="tr-TR" dirty="0" err="1">
                <a:solidFill>
                  <a:schemeClr val="accent1"/>
                </a:solidFill>
              </a:rPr>
              <a:t>hardwood</a:t>
            </a:r>
            <a:r>
              <a:rPr lang="tr-TR" dirty="0">
                <a:solidFill>
                  <a:schemeClr val="accent1"/>
                </a:solidFill>
              </a:rPr>
              <a:t>, </a:t>
            </a:r>
            <a:r>
              <a:rPr lang="tr-TR" dirty="0" err="1">
                <a:solidFill>
                  <a:schemeClr val="accent1"/>
                </a:solidFill>
              </a:rPr>
              <a:t>hawthorn</a:t>
            </a:r>
            <a:r>
              <a:rPr lang="tr-TR" dirty="0">
                <a:solidFill>
                  <a:schemeClr val="accent1"/>
                </a:solidFill>
              </a:rPr>
              <a:t>, </a:t>
            </a:r>
            <a:r>
              <a:rPr lang="tr-TR" dirty="0" err="1">
                <a:solidFill>
                  <a:schemeClr val="accent1"/>
                </a:solidFill>
              </a:rPr>
              <a:t>linden</a:t>
            </a:r>
            <a:r>
              <a:rPr lang="tr-TR" dirty="0">
                <a:solidFill>
                  <a:schemeClr val="accent1"/>
                </a:solidFill>
              </a:rPr>
              <a:t>, </a:t>
            </a:r>
            <a:r>
              <a:rPr lang="tr-TR" dirty="0" err="1">
                <a:solidFill>
                  <a:schemeClr val="accent1"/>
                </a:solidFill>
              </a:rPr>
              <a:t>mulberry</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olive</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planted</a:t>
            </a:r>
            <a:r>
              <a:rPr lang="tr-TR" dirty="0">
                <a:solidFill>
                  <a:schemeClr val="accent1"/>
                </a:solidFill>
              </a:rPr>
              <a:t> </a:t>
            </a:r>
            <a:r>
              <a:rPr lang="tr-TR" dirty="0" err="1">
                <a:solidFill>
                  <a:schemeClr val="accent1"/>
                </a:solidFill>
              </a:rPr>
              <a:t>within</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scope</a:t>
            </a:r>
            <a:r>
              <a:rPr lang="tr-TR" dirty="0">
                <a:solidFill>
                  <a:schemeClr val="accent1"/>
                </a:solidFill>
              </a:rPr>
              <a:t> of </a:t>
            </a:r>
            <a:r>
              <a:rPr lang="tr-TR" dirty="0" err="1">
                <a:solidFill>
                  <a:schemeClr val="accent1"/>
                </a:solidFill>
              </a:rPr>
              <a:t>income-generating</a:t>
            </a:r>
            <a:r>
              <a:rPr lang="tr-TR" dirty="0">
                <a:solidFill>
                  <a:schemeClr val="accent1"/>
                </a:solidFill>
              </a:rPr>
              <a:t> </a:t>
            </a:r>
            <a:r>
              <a:rPr lang="tr-TR" dirty="0" err="1">
                <a:solidFill>
                  <a:schemeClr val="accent1"/>
                </a:solidFill>
              </a:rPr>
              <a:t>afforestation</a:t>
            </a:r>
            <a:r>
              <a:rPr lang="tr-TR" dirty="0">
                <a:solidFill>
                  <a:schemeClr val="accent1"/>
                </a:solidFill>
              </a:rPr>
              <a:t> </a:t>
            </a:r>
            <a:r>
              <a:rPr lang="tr-TR" dirty="0" err="1">
                <a:solidFill>
                  <a:schemeClr val="accent1"/>
                </a:solidFill>
              </a:rPr>
              <a:t>activities</a:t>
            </a:r>
            <a:r>
              <a:rPr lang="tr-TR" dirty="0">
                <a:solidFill>
                  <a:schemeClr val="accent1"/>
                </a:solidFill>
              </a:rPr>
              <a:t>. </a:t>
            </a:r>
            <a:r>
              <a:rPr lang="tr-TR" dirty="0" err="1">
                <a:solidFill>
                  <a:schemeClr val="accent1"/>
                </a:solidFill>
              </a:rPr>
              <a:t>In</a:t>
            </a:r>
            <a:r>
              <a:rPr lang="tr-TR" dirty="0">
                <a:solidFill>
                  <a:schemeClr val="accent1"/>
                </a:solidFill>
              </a:rPr>
              <a:t> </a:t>
            </a:r>
            <a:r>
              <a:rPr lang="tr-TR" dirty="0" err="1">
                <a:solidFill>
                  <a:schemeClr val="accent1"/>
                </a:solidFill>
              </a:rPr>
              <a:t>addition</a:t>
            </a:r>
            <a:r>
              <a:rPr lang="tr-TR" dirty="0">
                <a:solidFill>
                  <a:schemeClr val="accent1"/>
                </a:solidFill>
              </a:rPr>
              <a:t>, 154,201 TL </a:t>
            </a:r>
            <a:r>
              <a:rPr lang="tr-TR" dirty="0" err="1">
                <a:solidFill>
                  <a:schemeClr val="accent1"/>
                </a:solidFill>
              </a:rPr>
              <a:t>was</a:t>
            </a:r>
            <a:r>
              <a:rPr lang="tr-TR" dirty="0">
                <a:solidFill>
                  <a:schemeClr val="accent1"/>
                </a:solidFill>
              </a:rPr>
              <a:t> </a:t>
            </a:r>
            <a:r>
              <a:rPr lang="tr-TR" dirty="0" err="1">
                <a:solidFill>
                  <a:schemeClr val="accent1"/>
                </a:solidFill>
              </a:rPr>
              <a:t>spent</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afforestation</a:t>
            </a:r>
            <a:r>
              <a:rPr lang="tr-TR" dirty="0">
                <a:solidFill>
                  <a:schemeClr val="accent1"/>
                </a:solidFill>
              </a:rPr>
              <a:t> on 34 </a:t>
            </a:r>
            <a:r>
              <a:rPr lang="tr-TR" dirty="0" err="1">
                <a:solidFill>
                  <a:schemeClr val="accent1"/>
                </a:solidFill>
              </a:rPr>
              <a:t>hectares</a:t>
            </a:r>
            <a:r>
              <a:rPr lang="tr-TR" dirty="0">
                <a:solidFill>
                  <a:schemeClr val="accent1"/>
                </a:solidFill>
              </a:rPr>
              <a:t> of </a:t>
            </a:r>
            <a:r>
              <a:rPr lang="tr-TR" dirty="0" err="1">
                <a:solidFill>
                  <a:schemeClr val="accent1"/>
                </a:solidFill>
              </a:rPr>
              <a:t>land</a:t>
            </a:r>
            <a:r>
              <a:rPr lang="tr-TR" dirty="0">
                <a:solidFill>
                  <a:schemeClr val="accent1"/>
                </a:solidFill>
              </a:rPr>
              <a:t>, </a:t>
            </a:r>
            <a:r>
              <a:rPr lang="tr-TR" dirty="0" err="1">
                <a:solidFill>
                  <a:schemeClr val="accent1"/>
                </a:solidFill>
              </a:rPr>
              <a:t>roadside</a:t>
            </a:r>
            <a:r>
              <a:rPr lang="tr-TR" dirty="0">
                <a:solidFill>
                  <a:schemeClr val="accent1"/>
                </a:solidFill>
              </a:rPr>
              <a:t> </a:t>
            </a:r>
            <a:r>
              <a:rPr lang="tr-TR" dirty="0" err="1">
                <a:solidFill>
                  <a:schemeClr val="accent1"/>
                </a:solidFill>
              </a:rPr>
              <a:t>afforestation</a:t>
            </a:r>
            <a:r>
              <a:rPr lang="tr-TR" dirty="0">
                <a:solidFill>
                  <a:schemeClr val="accent1"/>
                </a:solidFill>
              </a:rPr>
              <a:t> in 1 </a:t>
            </a:r>
            <a:r>
              <a:rPr lang="tr-TR" dirty="0" err="1">
                <a:solidFill>
                  <a:schemeClr val="accent1"/>
                </a:solidFill>
              </a:rPr>
              <a:t>hectare</a:t>
            </a:r>
            <a:r>
              <a:rPr lang="tr-TR" dirty="0">
                <a:solidFill>
                  <a:schemeClr val="accent1"/>
                </a:solidFill>
              </a:rPr>
              <a:t>, </a:t>
            </a:r>
            <a:r>
              <a:rPr lang="tr-TR" dirty="0" err="1">
                <a:solidFill>
                  <a:schemeClr val="accent1"/>
                </a:solidFill>
              </a:rPr>
              <a:t>rehabilitation</a:t>
            </a:r>
            <a:r>
              <a:rPr lang="tr-TR" dirty="0">
                <a:solidFill>
                  <a:schemeClr val="accent1"/>
                </a:solidFill>
              </a:rPr>
              <a:t> </a:t>
            </a:r>
            <a:r>
              <a:rPr lang="tr-TR" dirty="0" err="1">
                <a:solidFill>
                  <a:schemeClr val="accent1"/>
                </a:solidFill>
              </a:rPr>
              <a:t>work</a:t>
            </a:r>
            <a:r>
              <a:rPr lang="tr-TR" dirty="0">
                <a:solidFill>
                  <a:schemeClr val="accent1"/>
                </a:solidFill>
              </a:rPr>
              <a:t> on 22 </a:t>
            </a:r>
            <a:r>
              <a:rPr lang="tr-TR" dirty="0" err="1">
                <a:solidFill>
                  <a:schemeClr val="accent1"/>
                </a:solidFill>
              </a:rPr>
              <a:t>hectares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planting</a:t>
            </a:r>
            <a:r>
              <a:rPr lang="tr-TR" dirty="0">
                <a:solidFill>
                  <a:schemeClr val="accent1"/>
                </a:solidFill>
              </a:rPr>
              <a:t> 92,700 </a:t>
            </a:r>
            <a:r>
              <a:rPr lang="tr-TR" dirty="0" err="1">
                <a:solidFill>
                  <a:schemeClr val="accent1"/>
                </a:solidFill>
              </a:rPr>
              <a:t>saplings</a:t>
            </a:r>
            <a:r>
              <a:rPr lang="tr-TR" dirty="0">
                <a:solidFill>
                  <a:schemeClr val="accent1"/>
                </a:solidFill>
              </a:rPr>
              <a:t> </a:t>
            </a:r>
            <a:r>
              <a:rPr lang="tr-TR" dirty="0" err="1">
                <a:solidFill>
                  <a:schemeClr val="accent1"/>
                </a:solidFill>
              </a:rPr>
              <a:t>from</a:t>
            </a:r>
            <a:r>
              <a:rPr lang="tr-TR" dirty="0">
                <a:solidFill>
                  <a:schemeClr val="accent1"/>
                </a:solidFill>
              </a:rPr>
              <a:t> </a:t>
            </a:r>
            <a:r>
              <a:rPr lang="tr-TR" dirty="0" err="1">
                <a:solidFill>
                  <a:schemeClr val="accent1"/>
                </a:solidFill>
              </a:rPr>
              <a:t>other</a:t>
            </a:r>
            <a:r>
              <a:rPr lang="tr-TR" dirty="0">
                <a:solidFill>
                  <a:schemeClr val="accent1"/>
                </a:solidFill>
              </a:rPr>
              <a:t> </a:t>
            </a:r>
            <a:r>
              <a:rPr lang="tr-TR" dirty="0" err="1">
                <a:solidFill>
                  <a:schemeClr val="accent1"/>
                </a:solidFill>
              </a:rPr>
              <a:t>tree</a:t>
            </a:r>
            <a:r>
              <a:rPr lang="tr-TR" dirty="0">
                <a:solidFill>
                  <a:schemeClr val="accent1"/>
                </a:solidFill>
              </a:rPr>
              <a:t> </a:t>
            </a:r>
            <a:r>
              <a:rPr lang="tr-TR" dirty="0" err="1">
                <a:solidFill>
                  <a:schemeClr val="accent1"/>
                </a:solidFill>
              </a:rPr>
              <a:t>species</a:t>
            </a:r>
            <a:r>
              <a:rPr lang="tr-TR" dirty="0">
                <a:solidFill>
                  <a:schemeClr val="accent1"/>
                </a:solidFill>
              </a:rPr>
              <a:t>.</a:t>
            </a:r>
          </a:p>
          <a:p>
            <a:endParaRPr lang="tr-TR" dirty="0"/>
          </a:p>
        </p:txBody>
      </p:sp>
    </p:spTree>
    <p:extLst>
      <p:ext uri="{BB962C8B-B14F-4D97-AF65-F5344CB8AC3E}">
        <p14:creationId xmlns:p14="http://schemas.microsoft.com/office/powerpoint/2010/main" val="1386390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FCBCC8-9107-48DB-9CE7-60B130F95831}"/>
              </a:ext>
            </a:extLst>
          </p:cNvPr>
          <p:cNvSpPr>
            <a:spLocks noGrp="1"/>
          </p:cNvSpPr>
          <p:nvPr>
            <p:ph type="title"/>
          </p:nvPr>
        </p:nvSpPr>
        <p:spPr/>
        <p:txBody>
          <a:bodyPr>
            <a:normAutofit fontScale="90000"/>
          </a:bodyPr>
          <a:lstStyle/>
          <a:p>
            <a:r>
              <a:rPr lang="tr-TR" sz="4000" b="1" dirty="0"/>
              <a:t>Yalova Model Ormanı Defne Dikim ve Rehabilitasyonu</a:t>
            </a:r>
            <a:br>
              <a:rPr lang="tr-TR" sz="4000" b="1" dirty="0"/>
            </a:br>
            <a:r>
              <a:rPr lang="tr-TR" sz="4000" b="1" dirty="0">
                <a:solidFill>
                  <a:schemeClr val="accent1"/>
                </a:solidFill>
              </a:rPr>
              <a:t>Yalova Model </a:t>
            </a:r>
            <a:r>
              <a:rPr lang="tr-TR" sz="4000" b="1" dirty="0" err="1">
                <a:solidFill>
                  <a:schemeClr val="accent1"/>
                </a:solidFill>
              </a:rPr>
              <a:t>Forest’s</a:t>
            </a:r>
            <a:r>
              <a:rPr lang="tr-TR" sz="4000" b="1" dirty="0">
                <a:solidFill>
                  <a:schemeClr val="accent1"/>
                </a:solidFill>
              </a:rPr>
              <a:t> </a:t>
            </a:r>
            <a:r>
              <a:rPr lang="tr-TR" sz="4000" b="1" dirty="0" err="1">
                <a:solidFill>
                  <a:schemeClr val="accent1"/>
                </a:solidFill>
              </a:rPr>
              <a:t>Laurel</a:t>
            </a:r>
            <a:r>
              <a:rPr lang="tr-TR" sz="4000" b="1" dirty="0">
                <a:solidFill>
                  <a:schemeClr val="accent1"/>
                </a:solidFill>
              </a:rPr>
              <a:t> </a:t>
            </a:r>
            <a:r>
              <a:rPr lang="tr-TR" sz="4000" b="1" dirty="0" err="1">
                <a:solidFill>
                  <a:schemeClr val="accent1"/>
                </a:solidFill>
              </a:rPr>
              <a:t>Planting</a:t>
            </a:r>
            <a:r>
              <a:rPr lang="tr-TR" sz="4000" b="1" dirty="0">
                <a:solidFill>
                  <a:schemeClr val="accent1"/>
                </a:solidFill>
              </a:rPr>
              <a:t> </a:t>
            </a:r>
            <a:r>
              <a:rPr lang="tr-TR" sz="4000" b="1" dirty="0" err="1">
                <a:solidFill>
                  <a:schemeClr val="accent1"/>
                </a:solidFill>
              </a:rPr>
              <a:t>and</a:t>
            </a:r>
            <a:r>
              <a:rPr lang="tr-TR" sz="4000" b="1" dirty="0">
                <a:solidFill>
                  <a:schemeClr val="accent1"/>
                </a:solidFill>
              </a:rPr>
              <a:t> </a:t>
            </a:r>
            <a:r>
              <a:rPr lang="tr-TR" sz="4000" b="1" dirty="0" err="1">
                <a:solidFill>
                  <a:schemeClr val="accent1"/>
                </a:solidFill>
              </a:rPr>
              <a:t>Rehabilitation</a:t>
            </a:r>
            <a:endParaRPr lang="tr-TR" dirty="0">
              <a:solidFill>
                <a:schemeClr val="accent1"/>
              </a:solidFill>
            </a:endParaRPr>
          </a:p>
        </p:txBody>
      </p:sp>
      <p:pic>
        <p:nvPicPr>
          <p:cNvPr id="4" name="İçerik Yer Tutucusu 5">
            <a:extLst>
              <a:ext uri="{FF2B5EF4-FFF2-40B4-BE49-F238E27FC236}">
                <a16:creationId xmlns:a16="http://schemas.microsoft.com/office/drawing/2014/main" id="{6B3D5ACD-E407-4DD7-8430-05DEDC4B9F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92" y="1507808"/>
            <a:ext cx="5613505" cy="4351338"/>
          </a:xfrm>
        </p:spPr>
      </p:pic>
      <p:pic>
        <p:nvPicPr>
          <p:cNvPr id="5" name="Resim 4">
            <a:extLst>
              <a:ext uri="{FF2B5EF4-FFF2-40B4-BE49-F238E27FC236}">
                <a16:creationId xmlns:a16="http://schemas.microsoft.com/office/drawing/2014/main" id="{D31C81E7-9ABD-40F4-9802-FDC56E2D2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693" y="1507808"/>
            <a:ext cx="5613503" cy="1921192"/>
          </a:xfrm>
          <a:prstGeom prst="rect">
            <a:avLst/>
          </a:prstGeom>
        </p:spPr>
      </p:pic>
      <p:pic>
        <p:nvPicPr>
          <p:cNvPr id="6" name="Resim 5">
            <a:extLst>
              <a:ext uri="{FF2B5EF4-FFF2-40B4-BE49-F238E27FC236}">
                <a16:creationId xmlns:a16="http://schemas.microsoft.com/office/drawing/2014/main" id="{A5902A5D-4FC7-464C-A312-795D0452D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92" y="3657600"/>
            <a:ext cx="5613504" cy="2196353"/>
          </a:xfrm>
          <a:prstGeom prst="rect">
            <a:avLst/>
          </a:prstGeom>
        </p:spPr>
      </p:pic>
    </p:spTree>
    <p:extLst>
      <p:ext uri="{BB962C8B-B14F-4D97-AF65-F5344CB8AC3E}">
        <p14:creationId xmlns:p14="http://schemas.microsoft.com/office/powerpoint/2010/main" val="86916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EAE1B7F-078E-4327-9AC6-C4AE60667E43}"/>
              </a:ext>
            </a:extLst>
          </p:cNvPr>
          <p:cNvSpPr>
            <a:spLocks noGrp="1"/>
          </p:cNvSpPr>
          <p:nvPr>
            <p:ph type="title"/>
          </p:nvPr>
        </p:nvSpPr>
        <p:spPr/>
        <p:txBody>
          <a:bodyPr>
            <a:normAutofit fontScale="90000"/>
          </a:bodyPr>
          <a:lstStyle/>
          <a:p>
            <a:r>
              <a:rPr lang="tr-TR" b="1" dirty="0"/>
              <a:t>Yalova Model Ormanı Ağaçlandırma ve Silvikültür</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t>
            </a:r>
            <a:r>
              <a:rPr lang="tr-TR" b="1" dirty="0" err="1">
                <a:solidFill>
                  <a:schemeClr val="accent1"/>
                </a:solidFill>
              </a:rPr>
              <a:t>Afforestation</a:t>
            </a:r>
            <a:r>
              <a:rPr lang="tr-TR" b="1" dirty="0">
                <a:solidFill>
                  <a:schemeClr val="accent1"/>
                </a:solidFill>
              </a:rPr>
              <a:t> </a:t>
            </a:r>
            <a:r>
              <a:rPr lang="tr-TR" b="1" dirty="0" err="1">
                <a:solidFill>
                  <a:schemeClr val="accent1"/>
                </a:solidFill>
              </a:rPr>
              <a:t>and</a:t>
            </a:r>
            <a:r>
              <a:rPr lang="tr-TR" b="1" dirty="0">
                <a:solidFill>
                  <a:schemeClr val="accent1"/>
                </a:solidFill>
              </a:rPr>
              <a:t> </a:t>
            </a:r>
            <a:r>
              <a:rPr lang="tr-TR" b="1" dirty="0" err="1">
                <a:solidFill>
                  <a:schemeClr val="accent1"/>
                </a:solidFill>
              </a:rPr>
              <a:t>Silviculture</a:t>
            </a:r>
            <a:endParaRPr lang="tr-TR" b="1" dirty="0">
              <a:solidFill>
                <a:schemeClr val="accent1"/>
              </a:solidFill>
            </a:endParaRPr>
          </a:p>
        </p:txBody>
      </p:sp>
      <p:pic>
        <p:nvPicPr>
          <p:cNvPr id="4" name="İçerik Yer Tutucusu 3">
            <a:extLst>
              <a:ext uri="{FF2B5EF4-FFF2-40B4-BE49-F238E27FC236}">
                <a16:creationId xmlns:a16="http://schemas.microsoft.com/office/drawing/2014/main" id="{30BFB61D-ACE0-4B0A-B40E-6FFFECDC3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26" y="1690688"/>
            <a:ext cx="5965474" cy="4115751"/>
          </a:xfrm>
        </p:spPr>
      </p:pic>
      <p:pic>
        <p:nvPicPr>
          <p:cNvPr id="5" name="Resim 4">
            <a:extLst>
              <a:ext uri="{FF2B5EF4-FFF2-40B4-BE49-F238E27FC236}">
                <a16:creationId xmlns:a16="http://schemas.microsoft.com/office/drawing/2014/main" id="{015DA924-4F5A-403D-83FA-87C3324DF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632" y="1690688"/>
            <a:ext cx="5786180" cy="4115751"/>
          </a:xfrm>
          <a:prstGeom prst="rect">
            <a:avLst/>
          </a:prstGeom>
        </p:spPr>
      </p:pic>
      <p:sp>
        <p:nvSpPr>
          <p:cNvPr id="6" name="Metin kutusu 5">
            <a:extLst>
              <a:ext uri="{FF2B5EF4-FFF2-40B4-BE49-F238E27FC236}">
                <a16:creationId xmlns:a16="http://schemas.microsoft.com/office/drawing/2014/main" id="{421BEC26-3D97-4B63-83A0-719FFC975C6C}"/>
              </a:ext>
            </a:extLst>
          </p:cNvPr>
          <p:cNvSpPr txBox="1"/>
          <p:nvPr/>
        </p:nvSpPr>
        <p:spPr>
          <a:xfrm>
            <a:off x="3866274" y="5026943"/>
            <a:ext cx="2106706" cy="646331"/>
          </a:xfrm>
          <a:prstGeom prst="rect">
            <a:avLst/>
          </a:prstGeom>
          <a:noFill/>
        </p:spPr>
        <p:txBody>
          <a:bodyPr wrap="square" rtlCol="0">
            <a:spAutoFit/>
          </a:bodyPr>
          <a:lstStyle/>
          <a:p>
            <a:r>
              <a:rPr lang="tr-TR" dirty="0">
                <a:solidFill>
                  <a:schemeClr val="bg1"/>
                </a:solidFill>
              </a:rPr>
              <a:t>Ağaçlandırma</a:t>
            </a:r>
          </a:p>
          <a:p>
            <a:r>
              <a:rPr lang="tr-TR" dirty="0" err="1">
                <a:solidFill>
                  <a:schemeClr val="accent4">
                    <a:lumMod val="60000"/>
                    <a:lumOff val="40000"/>
                  </a:schemeClr>
                </a:solidFill>
              </a:rPr>
              <a:t>Afforestation</a:t>
            </a:r>
            <a:endParaRPr lang="tr-TR" dirty="0">
              <a:solidFill>
                <a:schemeClr val="accent4">
                  <a:lumMod val="60000"/>
                  <a:lumOff val="40000"/>
                </a:schemeClr>
              </a:solidFill>
            </a:endParaRPr>
          </a:p>
        </p:txBody>
      </p:sp>
      <p:sp>
        <p:nvSpPr>
          <p:cNvPr id="7" name="Metin kutusu 6">
            <a:extLst>
              <a:ext uri="{FF2B5EF4-FFF2-40B4-BE49-F238E27FC236}">
                <a16:creationId xmlns:a16="http://schemas.microsoft.com/office/drawing/2014/main" id="{1313FC31-C7DE-4821-AF9B-82004E0B607E}"/>
              </a:ext>
            </a:extLst>
          </p:cNvPr>
          <p:cNvSpPr txBox="1"/>
          <p:nvPr/>
        </p:nvSpPr>
        <p:spPr>
          <a:xfrm>
            <a:off x="10420933" y="1867016"/>
            <a:ext cx="1640541" cy="646331"/>
          </a:xfrm>
          <a:prstGeom prst="rect">
            <a:avLst/>
          </a:prstGeom>
          <a:noFill/>
        </p:spPr>
        <p:txBody>
          <a:bodyPr wrap="square" rtlCol="0">
            <a:spAutoFit/>
          </a:bodyPr>
          <a:lstStyle/>
          <a:p>
            <a:r>
              <a:rPr lang="tr-TR" dirty="0">
                <a:solidFill>
                  <a:schemeClr val="bg1"/>
                </a:solidFill>
              </a:rPr>
              <a:t>Silvikültür</a:t>
            </a:r>
          </a:p>
          <a:p>
            <a:r>
              <a:rPr lang="tr-TR" dirty="0" err="1">
                <a:solidFill>
                  <a:schemeClr val="accent4">
                    <a:lumMod val="60000"/>
                    <a:lumOff val="40000"/>
                  </a:schemeClr>
                </a:solidFill>
              </a:rPr>
              <a:t>Silviculture</a:t>
            </a:r>
            <a:endParaRPr lang="tr-TR" dirty="0">
              <a:solidFill>
                <a:schemeClr val="accent4">
                  <a:lumMod val="60000"/>
                  <a:lumOff val="40000"/>
                </a:schemeClr>
              </a:solidFill>
            </a:endParaRPr>
          </a:p>
        </p:txBody>
      </p:sp>
    </p:spTree>
    <p:extLst>
      <p:ext uri="{BB962C8B-B14F-4D97-AF65-F5344CB8AC3E}">
        <p14:creationId xmlns:p14="http://schemas.microsoft.com/office/powerpoint/2010/main" val="349826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AA11781-8998-4241-965E-9A47353FCE60}"/>
              </a:ext>
            </a:extLst>
          </p:cNvPr>
          <p:cNvSpPr>
            <a:spLocks noGrp="1"/>
          </p:cNvSpPr>
          <p:nvPr>
            <p:ph type="title"/>
          </p:nvPr>
        </p:nvSpPr>
        <p:spPr/>
        <p:txBody>
          <a:bodyPr>
            <a:normAutofit fontScale="90000"/>
          </a:bodyPr>
          <a:lstStyle/>
          <a:p>
            <a:r>
              <a:rPr lang="tr-TR" b="1" dirty="0"/>
              <a:t>Yalova Model Ormanı 2014-2018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Action Report </a:t>
            </a:r>
            <a:r>
              <a:rPr lang="tr-TR" b="1" dirty="0" err="1">
                <a:solidFill>
                  <a:schemeClr val="accent1"/>
                </a:solidFill>
              </a:rPr>
              <a:t>for</a:t>
            </a:r>
            <a:r>
              <a:rPr lang="tr-TR" b="1" dirty="0">
                <a:solidFill>
                  <a:schemeClr val="accent1"/>
                </a:solidFill>
              </a:rPr>
              <a:t> 2014-2018</a:t>
            </a:r>
          </a:p>
        </p:txBody>
      </p:sp>
      <p:sp>
        <p:nvSpPr>
          <p:cNvPr id="3" name="İçerik Yer Tutucusu 2">
            <a:extLst>
              <a:ext uri="{FF2B5EF4-FFF2-40B4-BE49-F238E27FC236}">
                <a16:creationId xmlns:a16="http://schemas.microsoft.com/office/drawing/2014/main" id="{455F63B9-5949-4863-8A1F-23AC3E24672C}"/>
              </a:ext>
            </a:extLst>
          </p:cNvPr>
          <p:cNvSpPr>
            <a:spLocks noGrp="1"/>
          </p:cNvSpPr>
          <p:nvPr>
            <p:ph idx="1"/>
          </p:nvPr>
        </p:nvSpPr>
        <p:spPr/>
        <p:txBody>
          <a:bodyPr numCol="2">
            <a:normAutofit fontScale="92500" lnSpcReduction="10000"/>
          </a:bodyPr>
          <a:lstStyle/>
          <a:p>
            <a:pPr marL="0" indent="0" algn="just">
              <a:buNone/>
            </a:pPr>
            <a:r>
              <a:rPr lang="tr-TR" dirty="0"/>
              <a:t>İlçe ormanlarında 194 km yeni orman yolu, büyük onarım, üst yapı, sanat yapısı inşa edilerek 1.486.480 TL harcandı. Ayrıca 11 adet bina/tesis inşa ve onarımı gerçekleştirilerek 1.844.021 TL harcandı. </a:t>
            </a:r>
          </a:p>
          <a:p>
            <a:pPr marL="0" indent="0" algn="just">
              <a:buNone/>
            </a:pPr>
            <a:r>
              <a:rPr lang="tr-TR" dirty="0"/>
              <a:t>Ormanların bakımı, geliştirilmesi ve işletilmesi faaliyetlerinde çalışan orman köylülerinin toplam 23.243.373 TL gelir elde etmeleri sağlandı.</a:t>
            </a:r>
          </a:p>
          <a:p>
            <a:pPr marL="0" indent="0" algn="just">
              <a:buNone/>
            </a:pPr>
            <a:endParaRPr lang="tr-TR" dirty="0"/>
          </a:p>
          <a:p>
            <a:pPr algn="just"/>
            <a:endParaRPr lang="tr-TR" dirty="0"/>
          </a:p>
          <a:p>
            <a:pPr marL="182563" indent="0" algn="just">
              <a:buNone/>
            </a:pPr>
            <a:r>
              <a:rPr lang="tr-TR" dirty="0">
                <a:solidFill>
                  <a:schemeClr val="accent1"/>
                </a:solidFill>
              </a:rPr>
              <a:t>194 km of </a:t>
            </a:r>
            <a:r>
              <a:rPr lang="tr-TR" dirty="0" err="1">
                <a:solidFill>
                  <a:schemeClr val="accent1"/>
                </a:solidFill>
              </a:rPr>
              <a:t>new</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roads</a:t>
            </a:r>
            <a:r>
              <a:rPr lang="tr-TR" dirty="0">
                <a:solidFill>
                  <a:schemeClr val="accent1"/>
                </a:solidFill>
              </a:rPr>
              <a:t>, </a:t>
            </a:r>
            <a:r>
              <a:rPr lang="tr-TR" dirty="0" err="1">
                <a:solidFill>
                  <a:schemeClr val="accent1"/>
                </a:solidFill>
              </a:rPr>
              <a:t>major</a:t>
            </a:r>
            <a:r>
              <a:rPr lang="tr-TR" dirty="0">
                <a:solidFill>
                  <a:schemeClr val="accent1"/>
                </a:solidFill>
              </a:rPr>
              <a:t> </a:t>
            </a:r>
            <a:r>
              <a:rPr lang="tr-TR" dirty="0" err="1">
                <a:solidFill>
                  <a:schemeClr val="accent1"/>
                </a:solidFill>
              </a:rPr>
              <a:t>repairs</a:t>
            </a:r>
            <a:r>
              <a:rPr lang="tr-TR" dirty="0">
                <a:solidFill>
                  <a:schemeClr val="accent1"/>
                </a:solidFill>
              </a:rPr>
              <a:t>, </a:t>
            </a:r>
            <a:r>
              <a:rPr lang="tr-TR" dirty="0" err="1">
                <a:solidFill>
                  <a:schemeClr val="accent1"/>
                </a:solidFill>
              </a:rPr>
              <a:t>superstructure</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engineering</a:t>
            </a:r>
            <a:r>
              <a:rPr lang="tr-TR" dirty="0">
                <a:solidFill>
                  <a:schemeClr val="accent1"/>
                </a:solidFill>
              </a:rPr>
              <a:t> </a:t>
            </a:r>
            <a:r>
              <a:rPr lang="tr-TR" dirty="0" err="1">
                <a:solidFill>
                  <a:schemeClr val="accent1"/>
                </a:solidFill>
              </a:rPr>
              <a:t>structure</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built</a:t>
            </a:r>
            <a:r>
              <a:rPr lang="tr-TR" dirty="0">
                <a:solidFill>
                  <a:schemeClr val="accent1"/>
                </a:solidFill>
              </a:rPr>
              <a:t> in </a:t>
            </a:r>
            <a:r>
              <a:rPr lang="tr-TR" dirty="0" err="1">
                <a:solidFill>
                  <a:schemeClr val="accent1"/>
                </a:solidFill>
              </a:rPr>
              <a:t>the</a:t>
            </a:r>
            <a:r>
              <a:rPr lang="tr-TR" dirty="0">
                <a:solidFill>
                  <a:schemeClr val="accent1"/>
                </a:solidFill>
              </a:rPr>
              <a:t> </a:t>
            </a:r>
            <a:r>
              <a:rPr lang="tr-TR" dirty="0" err="1">
                <a:solidFill>
                  <a:schemeClr val="accent1"/>
                </a:solidFill>
              </a:rPr>
              <a:t>district</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and</a:t>
            </a:r>
            <a:r>
              <a:rPr lang="tr-TR" dirty="0">
                <a:solidFill>
                  <a:schemeClr val="accent1"/>
                </a:solidFill>
              </a:rPr>
              <a:t> 1,486.480 TL </a:t>
            </a:r>
            <a:r>
              <a:rPr lang="tr-TR" dirty="0" err="1">
                <a:solidFill>
                  <a:schemeClr val="accent1"/>
                </a:solidFill>
              </a:rPr>
              <a:t>was</a:t>
            </a:r>
            <a:r>
              <a:rPr lang="tr-TR" dirty="0">
                <a:solidFill>
                  <a:schemeClr val="accent1"/>
                </a:solidFill>
              </a:rPr>
              <a:t> </a:t>
            </a:r>
            <a:r>
              <a:rPr lang="tr-TR" dirty="0" err="1">
                <a:solidFill>
                  <a:schemeClr val="accent1"/>
                </a:solidFill>
              </a:rPr>
              <a:t>spent</a:t>
            </a:r>
            <a:r>
              <a:rPr lang="tr-TR" dirty="0">
                <a:solidFill>
                  <a:schemeClr val="accent1"/>
                </a:solidFill>
              </a:rPr>
              <a:t>. </a:t>
            </a:r>
            <a:r>
              <a:rPr lang="tr-TR" dirty="0" err="1">
                <a:solidFill>
                  <a:schemeClr val="accent1"/>
                </a:solidFill>
              </a:rPr>
              <a:t>In</a:t>
            </a:r>
            <a:r>
              <a:rPr lang="tr-TR" dirty="0">
                <a:solidFill>
                  <a:schemeClr val="accent1"/>
                </a:solidFill>
              </a:rPr>
              <a:t> </a:t>
            </a:r>
            <a:r>
              <a:rPr lang="tr-TR" dirty="0" err="1">
                <a:solidFill>
                  <a:schemeClr val="accent1"/>
                </a:solidFill>
              </a:rPr>
              <a:t>addition</a:t>
            </a:r>
            <a:r>
              <a:rPr lang="tr-TR" dirty="0">
                <a:solidFill>
                  <a:schemeClr val="accent1"/>
                </a:solidFill>
              </a:rPr>
              <a:t>, 11 </a:t>
            </a:r>
            <a:r>
              <a:rPr lang="tr-TR" dirty="0" err="1">
                <a:solidFill>
                  <a:schemeClr val="accent1"/>
                </a:solidFill>
              </a:rPr>
              <a:t>buildings</a:t>
            </a:r>
            <a:r>
              <a:rPr lang="tr-TR" dirty="0">
                <a:solidFill>
                  <a:schemeClr val="accent1"/>
                </a:solidFill>
              </a:rPr>
              <a:t>/</a:t>
            </a:r>
            <a:r>
              <a:rPr lang="tr-TR" dirty="0" err="1">
                <a:solidFill>
                  <a:schemeClr val="accent1"/>
                </a:solidFill>
              </a:rPr>
              <a:t>facilities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built</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repaired</a:t>
            </a:r>
            <a:r>
              <a:rPr lang="tr-TR" dirty="0">
                <a:solidFill>
                  <a:schemeClr val="accent1"/>
                </a:solidFill>
              </a:rPr>
              <a:t>, </a:t>
            </a:r>
            <a:r>
              <a:rPr lang="tr-TR" dirty="0" err="1">
                <a:solidFill>
                  <a:schemeClr val="accent1"/>
                </a:solidFill>
              </a:rPr>
              <a:t>and</a:t>
            </a:r>
            <a:r>
              <a:rPr lang="tr-TR" dirty="0">
                <a:solidFill>
                  <a:schemeClr val="accent1"/>
                </a:solidFill>
              </a:rPr>
              <a:t> 1,844,021 TL </a:t>
            </a:r>
            <a:r>
              <a:rPr lang="tr-TR" dirty="0" err="1">
                <a:solidFill>
                  <a:schemeClr val="accent1"/>
                </a:solidFill>
              </a:rPr>
              <a:t>was</a:t>
            </a:r>
            <a:r>
              <a:rPr lang="tr-TR" dirty="0">
                <a:solidFill>
                  <a:schemeClr val="accent1"/>
                </a:solidFill>
              </a:rPr>
              <a:t> </a:t>
            </a:r>
            <a:r>
              <a:rPr lang="tr-TR" dirty="0" err="1">
                <a:solidFill>
                  <a:schemeClr val="accent1"/>
                </a:solidFill>
              </a:rPr>
              <a:t>spent</a:t>
            </a:r>
            <a:r>
              <a:rPr lang="tr-TR" dirty="0">
                <a:solidFill>
                  <a:schemeClr val="accent1"/>
                </a:solidFill>
              </a:rPr>
              <a:t>.</a:t>
            </a:r>
          </a:p>
          <a:p>
            <a:pPr marL="182563" indent="0" algn="just">
              <a:buNone/>
            </a:pPr>
            <a:r>
              <a:rPr lang="tr-TR" dirty="0" err="1">
                <a:solidFill>
                  <a:schemeClr val="accent1"/>
                </a:solidFill>
              </a:rPr>
              <a:t>Forest</a:t>
            </a:r>
            <a:r>
              <a:rPr lang="tr-TR" dirty="0">
                <a:solidFill>
                  <a:schemeClr val="accent1"/>
                </a:solidFill>
              </a:rPr>
              <a:t> </a:t>
            </a:r>
            <a:r>
              <a:rPr lang="tr-TR" dirty="0" err="1">
                <a:solidFill>
                  <a:schemeClr val="accent1"/>
                </a:solidFill>
              </a:rPr>
              <a:t>villagers</a:t>
            </a:r>
            <a:r>
              <a:rPr lang="tr-TR" dirty="0">
                <a:solidFill>
                  <a:schemeClr val="accent1"/>
                </a:solidFill>
              </a:rPr>
              <a:t> </a:t>
            </a:r>
            <a:r>
              <a:rPr lang="tr-TR" dirty="0" err="1">
                <a:solidFill>
                  <a:schemeClr val="accent1"/>
                </a:solidFill>
              </a:rPr>
              <a:t>working</a:t>
            </a:r>
            <a:r>
              <a:rPr lang="tr-TR" dirty="0">
                <a:solidFill>
                  <a:schemeClr val="accent1"/>
                </a:solidFill>
              </a:rPr>
              <a:t> in </a:t>
            </a:r>
            <a:r>
              <a:rPr lang="tr-TR" dirty="0" err="1">
                <a:solidFill>
                  <a:schemeClr val="accent1"/>
                </a:solidFill>
              </a:rPr>
              <a:t>the</a:t>
            </a:r>
            <a:r>
              <a:rPr lang="tr-TR" dirty="0">
                <a:solidFill>
                  <a:schemeClr val="accent1"/>
                </a:solidFill>
              </a:rPr>
              <a:t> </a:t>
            </a:r>
            <a:r>
              <a:rPr lang="tr-TR" dirty="0" err="1">
                <a:solidFill>
                  <a:schemeClr val="accent1"/>
                </a:solidFill>
              </a:rPr>
              <a:t>maintenance</a:t>
            </a:r>
            <a:r>
              <a:rPr lang="tr-TR" dirty="0">
                <a:solidFill>
                  <a:schemeClr val="accent1"/>
                </a:solidFill>
              </a:rPr>
              <a:t>, </a:t>
            </a:r>
            <a:r>
              <a:rPr lang="tr-TR" dirty="0" err="1">
                <a:solidFill>
                  <a:schemeClr val="accent1"/>
                </a:solidFill>
              </a:rPr>
              <a:t>development</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operation</a:t>
            </a:r>
            <a:r>
              <a:rPr lang="tr-TR" dirty="0">
                <a:solidFill>
                  <a:schemeClr val="accent1"/>
                </a:solidFill>
              </a:rPr>
              <a:t> of </a:t>
            </a:r>
            <a:r>
              <a:rPr lang="tr-TR" dirty="0" err="1">
                <a:solidFill>
                  <a:schemeClr val="accent1"/>
                </a:solidFill>
              </a:rPr>
              <a:t>forests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provided</a:t>
            </a:r>
            <a:r>
              <a:rPr lang="tr-TR" dirty="0">
                <a:solidFill>
                  <a:schemeClr val="accent1"/>
                </a:solidFill>
              </a:rPr>
              <a:t> </a:t>
            </a:r>
            <a:r>
              <a:rPr lang="tr-TR" dirty="0" err="1">
                <a:solidFill>
                  <a:schemeClr val="accent1"/>
                </a:solidFill>
              </a:rPr>
              <a:t>with</a:t>
            </a:r>
            <a:r>
              <a:rPr lang="tr-TR" dirty="0">
                <a:solidFill>
                  <a:schemeClr val="accent1"/>
                </a:solidFill>
              </a:rPr>
              <a:t> a total </a:t>
            </a:r>
            <a:r>
              <a:rPr lang="tr-TR" dirty="0" err="1">
                <a:solidFill>
                  <a:schemeClr val="accent1"/>
                </a:solidFill>
              </a:rPr>
              <a:t>income</a:t>
            </a:r>
            <a:r>
              <a:rPr lang="tr-TR" dirty="0">
                <a:solidFill>
                  <a:schemeClr val="accent1"/>
                </a:solidFill>
              </a:rPr>
              <a:t> of 23,243,373 TL.</a:t>
            </a:r>
          </a:p>
          <a:p>
            <a:pPr marL="0" indent="0">
              <a:buNone/>
            </a:pPr>
            <a:endParaRPr lang="tr-TR" dirty="0"/>
          </a:p>
        </p:txBody>
      </p:sp>
    </p:spTree>
    <p:extLst>
      <p:ext uri="{BB962C8B-B14F-4D97-AF65-F5344CB8AC3E}">
        <p14:creationId xmlns:p14="http://schemas.microsoft.com/office/powerpoint/2010/main" val="303440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951D87B-165E-47C4-8F18-0870BFE3BAE5}"/>
              </a:ext>
            </a:extLst>
          </p:cNvPr>
          <p:cNvSpPr>
            <a:spLocks noGrp="1"/>
          </p:cNvSpPr>
          <p:nvPr>
            <p:ph type="title"/>
          </p:nvPr>
        </p:nvSpPr>
        <p:spPr/>
        <p:txBody>
          <a:bodyPr/>
          <a:lstStyle/>
          <a:p>
            <a:r>
              <a:rPr lang="tr-TR" b="1" dirty="0"/>
              <a:t>Yalova Model Ormanı Yol Yapımı</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Road Construction</a:t>
            </a:r>
          </a:p>
        </p:txBody>
      </p:sp>
      <p:pic>
        <p:nvPicPr>
          <p:cNvPr id="6" name="İçerik Yer Tutucusu 7">
            <a:extLst>
              <a:ext uri="{FF2B5EF4-FFF2-40B4-BE49-F238E27FC236}">
                <a16:creationId xmlns:a16="http://schemas.microsoft.com/office/drawing/2014/main" id="{4D8160E7-23D2-41D2-BDEE-106707E568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487" y="1655435"/>
            <a:ext cx="5830937" cy="4178438"/>
          </a:xfrm>
        </p:spPr>
      </p:pic>
      <p:pic>
        <p:nvPicPr>
          <p:cNvPr id="7" name="Resim 6">
            <a:extLst>
              <a:ext uri="{FF2B5EF4-FFF2-40B4-BE49-F238E27FC236}">
                <a16:creationId xmlns:a16="http://schemas.microsoft.com/office/drawing/2014/main" id="{B1A43ED1-5547-410F-AF3D-EE0E9849B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55435"/>
            <a:ext cx="5938513" cy="4178439"/>
          </a:xfrm>
          <a:prstGeom prst="rect">
            <a:avLst/>
          </a:prstGeom>
        </p:spPr>
      </p:pic>
    </p:spTree>
    <p:extLst>
      <p:ext uri="{BB962C8B-B14F-4D97-AF65-F5344CB8AC3E}">
        <p14:creationId xmlns:p14="http://schemas.microsoft.com/office/powerpoint/2010/main" val="279407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F08F12-62F2-405E-814F-AF4F6E16AD0D}"/>
              </a:ext>
            </a:extLst>
          </p:cNvPr>
          <p:cNvSpPr>
            <a:spLocks noGrp="1"/>
          </p:cNvSpPr>
          <p:nvPr>
            <p:ph type="title"/>
          </p:nvPr>
        </p:nvSpPr>
        <p:spPr/>
        <p:txBody>
          <a:bodyPr/>
          <a:lstStyle/>
          <a:p>
            <a:r>
              <a:rPr lang="tr-TR" sz="4000" b="1" dirty="0"/>
              <a:t>Sunum Planı</a:t>
            </a:r>
            <a:br>
              <a:rPr lang="tr-TR" sz="4000" b="1" dirty="0"/>
            </a:br>
            <a:r>
              <a:rPr lang="tr-TR" sz="4000" b="1" dirty="0" err="1">
                <a:solidFill>
                  <a:schemeClr val="accent1"/>
                </a:solidFill>
              </a:rPr>
              <a:t>Presentation’s</a:t>
            </a:r>
            <a:r>
              <a:rPr lang="tr-TR" sz="4000" b="1" dirty="0">
                <a:solidFill>
                  <a:schemeClr val="accent1"/>
                </a:solidFill>
              </a:rPr>
              <a:t> </a:t>
            </a:r>
            <a:r>
              <a:rPr lang="tr-TR" sz="4000" b="1" dirty="0" err="1">
                <a:solidFill>
                  <a:schemeClr val="accent1"/>
                </a:solidFill>
              </a:rPr>
              <a:t>Flowchart</a:t>
            </a:r>
            <a:endParaRPr lang="tr-TR" sz="4000" b="1" dirty="0">
              <a:solidFill>
                <a:schemeClr val="accent1"/>
              </a:solidFill>
            </a:endParaRPr>
          </a:p>
        </p:txBody>
      </p:sp>
      <p:sp>
        <p:nvSpPr>
          <p:cNvPr id="3" name="İçerik Yer Tutucusu 2">
            <a:extLst>
              <a:ext uri="{FF2B5EF4-FFF2-40B4-BE49-F238E27FC236}">
                <a16:creationId xmlns:a16="http://schemas.microsoft.com/office/drawing/2014/main" id="{391BDBD3-FFB6-4B3E-B9B3-260B6453FDCE}"/>
              </a:ext>
            </a:extLst>
          </p:cNvPr>
          <p:cNvSpPr>
            <a:spLocks noGrp="1"/>
          </p:cNvSpPr>
          <p:nvPr>
            <p:ph idx="1"/>
          </p:nvPr>
        </p:nvSpPr>
        <p:spPr>
          <a:xfrm>
            <a:off x="838200" y="2295143"/>
            <a:ext cx="10515600" cy="3881819"/>
          </a:xfrm>
        </p:spPr>
        <p:txBody>
          <a:bodyPr/>
          <a:lstStyle/>
          <a:p>
            <a:pPr marL="514350" indent="-514350">
              <a:buFont typeface="+mj-lt"/>
              <a:buAutoNum type="arabicPeriod"/>
            </a:pPr>
            <a:r>
              <a:rPr lang="en-US" dirty="0"/>
              <a:t>MODEL ORMAN KAVRAMI </a:t>
            </a:r>
            <a:r>
              <a:rPr lang="en-US" dirty="0">
                <a:solidFill>
                  <a:schemeClr val="accent1"/>
                </a:solidFill>
              </a:rPr>
              <a:t>(The Meaning of Model Forest)</a:t>
            </a:r>
          </a:p>
          <a:p>
            <a:pPr marL="514350" indent="-514350">
              <a:buFont typeface="+mj-lt"/>
              <a:buAutoNum type="arabicPeriod"/>
            </a:pPr>
            <a:r>
              <a:rPr lang="en-US" dirty="0"/>
              <a:t>SEÇİLME NEDENLERİ </a:t>
            </a:r>
            <a:r>
              <a:rPr lang="en-US" dirty="0">
                <a:solidFill>
                  <a:schemeClr val="accent1"/>
                </a:solidFill>
              </a:rPr>
              <a:t>(The Reasons of </a:t>
            </a:r>
            <a:r>
              <a:rPr lang="en-US" dirty="0" err="1">
                <a:solidFill>
                  <a:schemeClr val="accent1"/>
                </a:solidFill>
              </a:rPr>
              <a:t>Yalova’s</a:t>
            </a:r>
            <a:r>
              <a:rPr lang="en-US" dirty="0">
                <a:solidFill>
                  <a:schemeClr val="accent1"/>
                </a:solidFill>
              </a:rPr>
              <a:t> Selection)</a:t>
            </a:r>
          </a:p>
          <a:p>
            <a:pPr marL="514350" indent="-514350">
              <a:buFont typeface="+mj-lt"/>
              <a:buAutoNum type="arabicPeriod"/>
            </a:pPr>
            <a:r>
              <a:rPr lang="en-US" dirty="0"/>
              <a:t>YALOVA MODEL ORMANI SÜRECİ </a:t>
            </a:r>
            <a:r>
              <a:rPr lang="en-US" dirty="0">
                <a:solidFill>
                  <a:schemeClr val="accent1"/>
                </a:solidFill>
              </a:rPr>
              <a:t>(</a:t>
            </a:r>
            <a:r>
              <a:rPr lang="en-US" dirty="0" err="1">
                <a:solidFill>
                  <a:schemeClr val="accent1"/>
                </a:solidFill>
              </a:rPr>
              <a:t>Yalova</a:t>
            </a:r>
            <a:r>
              <a:rPr lang="en-US" dirty="0">
                <a:solidFill>
                  <a:schemeClr val="accent1"/>
                </a:solidFill>
              </a:rPr>
              <a:t> Model Forest Process)</a:t>
            </a:r>
          </a:p>
          <a:p>
            <a:pPr marL="514350" indent="-514350">
              <a:buFont typeface="+mj-lt"/>
              <a:buAutoNum type="arabicPeriod"/>
            </a:pPr>
            <a:r>
              <a:rPr lang="en-US" dirty="0"/>
              <a:t>BEKLENEN FAYDALAR </a:t>
            </a:r>
            <a:r>
              <a:rPr lang="en-US" dirty="0">
                <a:solidFill>
                  <a:schemeClr val="accent1"/>
                </a:solidFill>
              </a:rPr>
              <a:t>(Expected Profits)</a:t>
            </a:r>
          </a:p>
          <a:p>
            <a:pPr marL="0" indent="0">
              <a:buNone/>
            </a:pPr>
            <a:endParaRPr lang="tr-TR" dirty="0"/>
          </a:p>
        </p:txBody>
      </p:sp>
    </p:spTree>
    <p:extLst>
      <p:ext uri="{BB962C8B-B14F-4D97-AF65-F5344CB8AC3E}">
        <p14:creationId xmlns:p14="http://schemas.microsoft.com/office/powerpoint/2010/main" val="20769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p:txBody>
          <a:bodyPr>
            <a:normAutofit fontScale="90000"/>
          </a:bodyPr>
          <a:lstStyle/>
          <a:p>
            <a:r>
              <a:rPr lang="tr-TR" b="1" dirty="0"/>
              <a:t>Yalova Model Ormanı 2019-2023 Stratejik Plan</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Strategic Plan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p:txBody>
          <a:bodyPr numCol="2">
            <a:normAutofit fontScale="85000" lnSpcReduction="20000"/>
          </a:bodyPr>
          <a:lstStyle/>
          <a:p>
            <a:pPr marL="0" indent="0">
              <a:buNone/>
            </a:pPr>
            <a:r>
              <a:rPr lang="tr-TR" b="1" dirty="0"/>
              <a:t>STRATEJİK ÖNCELİKLER </a:t>
            </a:r>
          </a:p>
          <a:p>
            <a:r>
              <a:rPr lang="tr-TR" dirty="0"/>
              <a:t>ÖNCELİK 1 – ORMANLARIN KORUNMASI VE ÇEVRESEL ETKİLERİN AZALTILMASI </a:t>
            </a:r>
          </a:p>
          <a:p>
            <a:r>
              <a:rPr lang="tr-TR" dirty="0"/>
              <a:t>ÖNCELİK 2 – ODUN ÜRÜNLERİNİN GELİŞTİRİLMESİ </a:t>
            </a:r>
          </a:p>
          <a:p>
            <a:r>
              <a:rPr lang="tr-TR" dirty="0"/>
              <a:t>ÖNCELİK 3 – ODUN DIŞI ORMAN ÜRÜNLERİNİN GELİŞTİRİLMESİ</a:t>
            </a:r>
          </a:p>
          <a:p>
            <a:r>
              <a:rPr lang="tr-TR" dirty="0"/>
              <a:t>ÖNCELİK 4 – ORMANA DAYALI TURİZMİN GELİŞTİRİLMESİ </a:t>
            </a:r>
          </a:p>
          <a:p>
            <a:r>
              <a:rPr lang="tr-TR" dirty="0"/>
              <a:t>ÖNCELİK 5 – KURUMSAL GELİŞİMİN SAĞLANMASI</a:t>
            </a:r>
          </a:p>
          <a:p>
            <a:endParaRPr lang="tr-TR" dirty="0"/>
          </a:p>
          <a:p>
            <a:pPr marL="0" indent="0">
              <a:buNone/>
            </a:pPr>
            <a:r>
              <a:rPr lang="tr-TR" b="1" dirty="0">
                <a:solidFill>
                  <a:schemeClr val="accent1"/>
                </a:solidFill>
              </a:rPr>
              <a:t>STRATEGIC PRIORITIES</a:t>
            </a:r>
          </a:p>
          <a:p>
            <a:r>
              <a:rPr lang="tr-TR" dirty="0">
                <a:solidFill>
                  <a:schemeClr val="accent1"/>
                </a:solidFill>
              </a:rPr>
              <a:t>PRIORITY 1 – PROTECTING FORESTS AND REDUCING ENVIRONMENTAL IMPACTS</a:t>
            </a:r>
          </a:p>
          <a:p>
            <a:r>
              <a:rPr lang="tr-TR" dirty="0">
                <a:solidFill>
                  <a:schemeClr val="accent1"/>
                </a:solidFill>
              </a:rPr>
              <a:t>PRIORITY 2 – DEVELOPMENT OF WOOD PRODUCTS</a:t>
            </a:r>
          </a:p>
          <a:p>
            <a:r>
              <a:rPr lang="tr-TR" dirty="0">
                <a:solidFill>
                  <a:schemeClr val="accent1"/>
                </a:solidFill>
              </a:rPr>
              <a:t>PRIORITY 3 – DEVELOPMENT OF NON-WOOD FOREST PRODUCTS</a:t>
            </a:r>
          </a:p>
          <a:p>
            <a:r>
              <a:rPr lang="tr-TR" dirty="0">
                <a:solidFill>
                  <a:schemeClr val="accent1"/>
                </a:solidFill>
              </a:rPr>
              <a:t>PRIORITY 4 – DEVELOPMENT OF FOREST-BASED TOURISM</a:t>
            </a:r>
          </a:p>
          <a:p>
            <a:r>
              <a:rPr lang="tr-TR" dirty="0">
                <a:solidFill>
                  <a:schemeClr val="accent1"/>
                </a:solidFill>
              </a:rPr>
              <a:t>PRIORITY 5 – ENSURING CORPORATE DEVELOPMENT</a:t>
            </a:r>
          </a:p>
          <a:p>
            <a:endParaRPr lang="tr-TR" dirty="0"/>
          </a:p>
        </p:txBody>
      </p:sp>
    </p:spTree>
    <p:extLst>
      <p:ext uri="{BB962C8B-B14F-4D97-AF65-F5344CB8AC3E}">
        <p14:creationId xmlns:p14="http://schemas.microsoft.com/office/powerpoint/2010/main" val="112162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p:txBody>
          <a:bodyPr>
            <a:normAutofit fontScale="90000"/>
          </a:bodyPr>
          <a:lstStyle/>
          <a:p>
            <a:r>
              <a:rPr lang="tr-TR" b="1" dirty="0"/>
              <a:t>Yalova Model Ormanı 2019-2023 Stratejik Plan</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Strategic Plan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a:xfrm>
            <a:off x="838200" y="2506662"/>
            <a:ext cx="10515600" cy="2083626"/>
          </a:xfrm>
        </p:spPr>
        <p:txBody>
          <a:bodyPr numCol="1">
            <a:normAutofit/>
          </a:bodyPr>
          <a:lstStyle/>
          <a:p>
            <a:pPr marL="0" indent="0" algn="just">
              <a:buNone/>
            </a:pPr>
            <a:r>
              <a:rPr lang="tr-TR" dirty="0"/>
              <a:t>Bu stratejik plan dönemi kapsamında 2019’dan günümüze kadar gerçekleştirilen faaliyetler ise şu şekildedir:</a:t>
            </a:r>
          </a:p>
          <a:p>
            <a:pPr marL="0" indent="0" algn="just">
              <a:buNone/>
            </a:pPr>
            <a:r>
              <a:rPr lang="tr-TR" dirty="0" err="1">
                <a:solidFill>
                  <a:schemeClr val="accent1"/>
                </a:solidFill>
              </a:rPr>
              <a:t>The</a:t>
            </a:r>
            <a:r>
              <a:rPr lang="tr-TR" dirty="0">
                <a:solidFill>
                  <a:schemeClr val="accent1"/>
                </a:solidFill>
              </a:rPr>
              <a:t> </a:t>
            </a:r>
            <a:r>
              <a:rPr lang="tr-TR" dirty="0" err="1">
                <a:solidFill>
                  <a:schemeClr val="accent1"/>
                </a:solidFill>
              </a:rPr>
              <a:t>activities</a:t>
            </a:r>
            <a:r>
              <a:rPr lang="tr-TR" dirty="0">
                <a:solidFill>
                  <a:schemeClr val="accent1"/>
                </a:solidFill>
              </a:rPr>
              <a:t> </a:t>
            </a:r>
            <a:r>
              <a:rPr lang="tr-TR" dirty="0" err="1">
                <a:solidFill>
                  <a:schemeClr val="accent1"/>
                </a:solidFill>
              </a:rPr>
              <a:t>carried</a:t>
            </a:r>
            <a:r>
              <a:rPr lang="tr-TR" dirty="0">
                <a:solidFill>
                  <a:schemeClr val="accent1"/>
                </a:solidFill>
              </a:rPr>
              <a:t> </a:t>
            </a:r>
            <a:r>
              <a:rPr lang="tr-TR" dirty="0" err="1">
                <a:solidFill>
                  <a:schemeClr val="accent1"/>
                </a:solidFill>
              </a:rPr>
              <a:t>out</a:t>
            </a:r>
            <a:r>
              <a:rPr lang="tr-TR" dirty="0">
                <a:solidFill>
                  <a:schemeClr val="accent1"/>
                </a:solidFill>
              </a:rPr>
              <a:t> </a:t>
            </a:r>
            <a:r>
              <a:rPr lang="tr-TR" dirty="0" err="1">
                <a:solidFill>
                  <a:schemeClr val="accent1"/>
                </a:solidFill>
              </a:rPr>
              <a:t>from</a:t>
            </a:r>
            <a:r>
              <a:rPr lang="tr-TR" dirty="0">
                <a:solidFill>
                  <a:schemeClr val="accent1"/>
                </a:solidFill>
              </a:rPr>
              <a:t> 2019 </a:t>
            </a:r>
            <a:r>
              <a:rPr lang="tr-TR" dirty="0" err="1">
                <a:solidFill>
                  <a:schemeClr val="accent1"/>
                </a:solidFill>
              </a:rPr>
              <a:t>to</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present</a:t>
            </a:r>
            <a:r>
              <a:rPr lang="tr-TR" dirty="0">
                <a:solidFill>
                  <a:schemeClr val="accent1"/>
                </a:solidFill>
              </a:rPr>
              <a:t> </a:t>
            </a:r>
            <a:r>
              <a:rPr lang="tr-TR" dirty="0" err="1">
                <a:solidFill>
                  <a:schemeClr val="accent1"/>
                </a:solidFill>
              </a:rPr>
              <a:t>within</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scope</a:t>
            </a:r>
            <a:r>
              <a:rPr lang="tr-TR" dirty="0">
                <a:solidFill>
                  <a:schemeClr val="accent1"/>
                </a:solidFill>
              </a:rPr>
              <a:t> of </a:t>
            </a:r>
            <a:r>
              <a:rPr lang="tr-TR" dirty="0" err="1">
                <a:solidFill>
                  <a:schemeClr val="accent1"/>
                </a:solidFill>
              </a:rPr>
              <a:t>this</a:t>
            </a:r>
            <a:r>
              <a:rPr lang="tr-TR" dirty="0">
                <a:solidFill>
                  <a:schemeClr val="accent1"/>
                </a:solidFill>
              </a:rPr>
              <a:t> </a:t>
            </a:r>
            <a:r>
              <a:rPr lang="tr-TR" dirty="0" err="1">
                <a:solidFill>
                  <a:schemeClr val="accent1"/>
                </a:solidFill>
              </a:rPr>
              <a:t>strategic</a:t>
            </a:r>
            <a:r>
              <a:rPr lang="tr-TR" dirty="0">
                <a:solidFill>
                  <a:schemeClr val="accent1"/>
                </a:solidFill>
              </a:rPr>
              <a:t> plan </a:t>
            </a:r>
            <a:r>
              <a:rPr lang="tr-TR" dirty="0" err="1">
                <a:solidFill>
                  <a:schemeClr val="accent1"/>
                </a:solidFill>
              </a:rPr>
              <a:t>period</a:t>
            </a:r>
            <a:r>
              <a:rPr lang="tr-TR" dirty="0">
                <a:solidFill>
                  <a:schemeClr val="accent1"/>
                </a:solidFill>
              </a:rPr>
              <a:t> </a:t>
            </a:r>
            <a:r>
              <a:rPr lang="tr-TR" dirty="0" err="1">
                <a:solidFill>
                  <a:schemeClr val="accent1"/>
                </a:solidFill>
              </a:rPr>
              <a:t>are</a:t>
            </a:r>
            <a:r>
              <a:rPr lang="tr-TR" dirty="0">
                <a:solidFill>
                  <a:schemeClr val="accent1"/>
                </a:solidFill>
              </a:rPr>
              <a:t> as </a:t>
            </a:r>
            <a:r>
              <a:rPr lang="tr-TR" dirty="0" err="1">
                <a:solidFill>
                  <a:schemeClr val="accent1"/>
                </a:solidFill>
              </a:rPr>
              <a:t>follows</a:t>
            </a:r>
            <a:r>
              <a:rPr lang="tr-TR" dirty="0">
                <a:solidFill>
                  <a:schemeClr val="accent1"/>
                </a:solidFill>
              </a:rPr>
              <a:t>:</a:t>
            </a:r>
          </a:p>
          <a:p>
            <a:endParaRPr lang="tr-TR" dirty="0"/>
          </a:p>
        </p:txBody>
      </p:sp>
    </p:spTree>
    <p:extLst>
      <p:ext uri="{BB962C8B-B14F-4D97-AF65-F5344CB8AC3E}">
        <p14:creationId xmlns:p14="http://schemas.microsoft.com/office/powerpoint/2010/main" val="290566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F9E25C-BAD8-4E41-9D39-295194C3E7C6}"/>
              </a:ext>
            </a:extLst>
          </p:cNvPr>
          <p:cNvSpPr>
            <a:spLocks noGrp="1"/>
          </p:cNvSpPr>
          <p:nvPr>
            <p:ph type="title"/>
          </p:nvPr>
        </p:nvSpPr>
        <p:spPr/>
        <p:txBody>
          <a:bodyPr>
            <a:normAutofit/>
          </a:bodyPr>
          <a:lstStyle/>
          <a:p>
            <a:r>
              <a:rPr lang="tr-TR" b="1" dirty="0"/>
              <a:t>Yalova Model Ormanı Mesire Yeri</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t>
            </a:r>
            <a:r>
              <a:rPr lang="tr-TR" b="1" dirty="0" err="1">
                <a:solidFill>
                  <a:schemeClr val="accent1"/>
                </a:solidFill>
              </a:rPr>
              <a:t>Recreation</a:t>
            </a:r>
            <a:r>
              <a:rPr lang="tr-TR" b="1" dirty="0">
                <a:solidFill>
                  <a:schemeClr val="accent1"/>
                </a:solidFill>
              </a:rPr>
              <a:t> </a:t>
            </a:r>
            <a:r>
              <a:rPr lang="tr-TR" b="1" dirty="0" err="1">
                <a:solidFill>
                  <a:schemeClr val="accent1"/>
                </a:solidFill>
              </a:rPr>
              <a:t>Area</a:t>
            </a:r>
            <a:endParaRPr lang="tr-TR" b="1" dirty="0">
              <a:solidFill>
                <a:schemeClr val="accent1"/>
              </a:solidFill>
            </a:endParaRPr>
          </a:p>
        </p:txBody>
      </p:sp>
      <p:pic>
        <p:nvPicPr>
          <p:cNvPr id="6" name="İçerik Yer Tutucusu 7">
            <a:extLst>
              <a:ext uri="{FF2B5EF4-FFF2-40B4-BE49-F238E27FC236}">
                <a16:creationId xmlns:a16="http://schemas.microsoft.com/office/drawing/2014/main" id="{23BAC0AE-1273-4472-A40A-69DF5912E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9"/>
            <a:ext cx="12191999" cy="4134040"/>
          </a:xfrm>
        </p:spPr>
      </p:pic>
    </p:spTree>
    <p:extLst>
      <p:ext uri="{BB962C8B-B14F-4D97-AF65-F5344CB8AC3E}">
        <p14:creationId xmlns:p14="http://schemas.microsoft.com/office/powerpoint/2010/main" val="2462021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a:xfrm>
            <a:off x="749808" y="365125"/>
            <a:ext cx="10603992" cy="1325563"/>
          </a:xfrm>
        </p:spPr>
        <p:txBody>
          <a:bodyPr>
            <a:normAutofit fontScale="90000"/>
          </a:bodyPr>
          <a:lstStyle/>
          <a:p>
            <a:r>
              <a:rPr lang="tr-TR" b="1" dirty="0"/>
              <a:t>Yalova Model Ormanı 2019-2023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Activity Report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a:xfrm>
            <a:off x="838200" y="2506662"/>
            <a:ext cx="10515600" cy="3546666"/>
          </a:xfrm>
        </p:spPr>
        <p:txBody>
          <a:bodyPr numCol="2">
            <a:normAutofit fontScale="92500" lnSpcReduction="10000"/>
          </a:bodyPr>
          <a:lstStyle/>
          <a:p>
            <a:pPr algn="just"/>
            <a:r>
              <a:rPr lang="tr-TR" dirty="0"/>
              <a:t>Orman köylülerinin desteklenmesi amacıyla farklı ilçelerde 25 aileye süt sığırcılığı, 15 aileye süt koyunculuğu, 6 aileye arıcılık, 5 yaban mersini, 5 aileye çekici halat tamburu olmak üzere toplam 2.243.250 TL ferdi kredi desteği sağlandı.</a:t>
            </a:r>
          </a:p>
          <a:p>
            <a:pPr marL="0" indent="0" algn="just">
              <a:buNone/>
            </a:pPr>
            <a:endParaRPr lang="tr-TR" dirty="0"/>
          </a:p>
          <a:p>
            <a:pPr marL="0" indent="0" algn="just">
              <a:buNone/>
            </a:pPr>
            <a:endParaRPr lang="tr-TR" dirty="0"/>
          </a:p>
          <a:p>
            <a:pPr marL="265113" indent="-173038" algn="just"/>
            <a:r>
              <a:rPr lang="tr-TR" dirty="0" err="1">
                <a:solidFill>
                  <a:schemeClr val="accent1"/>
                </a:solidFill>
              </a:rPr>
              <a:t>In</a:t>
            </a:r>
            <a:r>
              <a:rPr lang="tr-TR" dirty="0">
                <a:solidFill>
                  <a:schemeClr val="accent1"/>
                </a:solidFill>
              </a:rPr>
              <a:t> </a:t>
            </a:r>
            <a:r>
              <a:rPr lang="tr-TR" dirty="0" err="1">
                <a:solidFill>
                  <a:schemeClr val="accent1"/>
                </a:solidFill>
              </a:rPr>
              <a:t>order</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support</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villagers</a:t>
            </a:r>
            <a:r>
              <a:rPr lang="tr-TR" dirty="0">
                <a:solidFill>
                  <a:schemeClr val="accent1"/>
                </a:solidFill>
              </a:rPr>
              <a:t>, a total of 2,243,250 TL </a:t>
            </a:r>
            <a:r>
              <a:rPr lang="tr-TR" dirty="0" err="1">
                <a:solidFill>
                  <a:schemeClr val="accent1"/>
                </a:solidFill>
              </a:rPr>
              <a:t>individual</a:t>
            </a:r>
            <a:r>
              <a:rPr lang="tr-TR" dirty="0">
                <a:solidFill>
                  <a:schemeClr val="accent1"/>
                </a:solidFill>
              </a:rPr>
              <a:t> </a:t>
            </a:r>
            <a:r>
              <a:rPr lang="tr-TR" dirty="0" err="1">
                <a:solidFill>
                  <a:schemeClr val="accent1"/>
                </a:solidFill>
              </a:rPr>
              <a:t>credit</a:t>
            </a:r>
            <a:r>
              <a:rPr lang="tr-TR" dirty="0">
                <a:solidFill>
                  <a:schemeClr val="accent1"/>
                </a:solidFill>
              </a:rPr>
              <a:t> </a:t>
            </a:r>
            <a:r>
              <a:rPr lang="tr-TR" dirty="0" err="1">
                <a:solidFill>
                  <a:schemeClr val="accent1"/>
                </a:solidFill>
              </a:rPr>
              <a:t>support</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provided</a:t>
            </a:r>
            <a:r>
              <a:rPr lang="tr-TR" dirty="0">
                <a:solidFill>
                  <a:schemeClr val="accent1"/>
                </a:solidFill>
              </a:rPr>
              <a:t>, </a:t>
            </a:r>
            <a:r>
              <a:rPr lang="tr-TR" dirty="0" err="1">
                <a:solidFill>
                  <a:schemeClr val="accent1"/>
                </a:solidFill>
              </a:rPr>
              <a:t>including</a:t>
            </a:r>
            <a:r>
              <a:rPr lang="tr-TR" dirty="0">
                <a:solidFill>
                  <a:schemeClr val="accent1"/>
                </a:solidFill>
              </a:rPr>
              <a:t> </a:t>
            </a:r>
            <a:r>
              <a:rPr lang="tr-TR" dirty="0" err="1">
                <a:solidFill>
                  <a:schemeClr val="accent1"/>
                </a:solidFill>
              </a:rPr>
              <a:t>dairy</a:t>
            </a:r>
            <a:r>
              <a:rPr lang="tr-TR" dirty="0">
                <a:solidFill>
                  <a:schemeClr val="accent1"/>
                </a:solidFill>
              </a:rPr>
              <a:t> </a:t>
            </a:r>
            <a:r>
              <a:rPr lang="tr-TR" dirty="0" err="1">
                <a:solidFill>
                  <a:schemeClr val="accent1"/>
                </a:solidFill>
              </a:rPr>
              <a:t>cattle</a:t>
            </a:r>
            <a:r>
              <a:rPr lang="tr-TR" dirty="0">
                <a:solidFill>
                  <a:schemeClr val="accent1"/>
                </a:solidFill>
              </a:rPr>
              <a:t> </a:t>
            </a:r>
            <a:r>
              <a:rPr lang="tr-TR" dirty="0" err="1">
                <a:solidFill>
                  <a:schemeClr val="accent1"/>
                </a:solidFill>
              </a:rPr>
              <a:t>breeding</a:t>
            </a:r>
            <a:r>
              <a:rPr lang="tr-TR" dirty="0">
                <a:solidFill>
                  <a:schemeClr val="accent1"/>
                </a:solidFill>
              </a:rPr>
              <a:t> </a:t>
            </a:r>
            <a:r>
              <a:rPr lang="tr-TR" dirty="0" err="1">
                <a:solidFill>
                  <a:schemeClr val="accent1"/>
                </a:solidFill>
              </a:rPr>
              <a:t>for</a:t>
            </a:r>
            <a:r>
              <a:rPr lang="tr-TR" dirty="0">
                <a:solidFill>
                  <a:schemeClr val="accent1"/>
                </a:solidFill>
              </a:rPr>
              <a:t> 25 </a:t>
            </a:r>
            <a:r>
              <a:rPr lang="tr-TR" dirty="0" err="1">
                <a:solidFill>
                  <a:schemeClr val="accent1"/>
                </a:solidFill>
              </a:rPr>
              <a:t>families</a:t>
            </a:r>
            <a:r>
              <a:rPr lang="tr-TR" dirty="0">
                <a:solidFill>
                  <a:schemeClr val="accent1"/>
                </a:solidFill>
              </a:rPr>
              <a:t>, </a:t>
            </a:r>
            <a:r>
              <a:rPr lang="tr-TR" dirty="0" err="1">
                <a:solidFill>
                  <a:schemeClr val="accent1"/>
                </a:solidFill>
              </a:rPr>
              <a:t>dairy</a:t>
            </a:r>
            <a:r>
              <a:rPr lang="tr-TR" dirty="0">
                <a:solidFill>
                  <a:schemeClr val="accent1"/>
                </a:solidFill>
              </a:rPr>
              <a:t> </a:t>
            </a:r>
            <a:r>
              <a:rPr lang="tr-TR" dirty="0" err="1">
                <a:solidFill>
                  <a:schemeClr val="accent1"/>
                </a:solidFill>
              </a:rPr>
              <a:t>sheep</a:t>
            </a:r>
            <a:r>
              <a:rPr lang="tr-TR" dirty="0">
                <a:solidFill>
                  <a:schemeClr val="accent1"/>
                </a:solidFill>
              </a:rPr>
              <a:t> </a:t>
            </a:r>
            <a:r>
              <a:rPr lang="tr-TR" dirty="0" err="1">
                <a:solidFill>
                  <a:schemeClr val="accent1"/>
                </a:solidFill>
              </a:rPr>
              <a:t>breeding</a:t>
            </a:r>
            <a:r>
              <a:rPr lang="tr-TR" dirty="0">
                <a:solidFill>
                  <a:schemeClr val="accent1"/>
                </a:solidFill>
              </a:rPr>
              <a:t> </a:t>
            </a:r>
            <a:r>
              <a:rPr lang="tr-TR" dirty="0" err="1">
                <a:solidFill>
                  <a:schemeClr val="accent1"/>
                </a:solidFill>
              </a:rPr>
              <a:t>for</a:t>
            </a:r>
            <a:r>
              <a:rPr lang="tr-TR" dirty="0">
                <a:solidFill>
                  <a:schemeClr val="accent1"/>
                </a:solidFill>
              </a:rPr>
              <a:t> 15 </a:t>
            </a:r>
            <a:r>
              <a:rPr lang="tr-TR" dirty="0" err="1">
                <a:solidFill>
                  <a:schemeClr val="accent1"/>
                </a:solidFill>
              </a:rPr>
              <a:t>families</a:t>
            </a:r>
            <a:r>
              <a:rPr lang="tr-TR" dirty="0">
                <a:solidFill>
                  <a:schemeClr val="accent1"/>
                </a:solidFill>
              </a:rPr>
              <a:t>, </a:t>
            </a:r>
            <a:r>
              <a:rPr lang="tr-TR" dirty="0" err="1">
                <a:solidFill>
                  <a:schemeClr val="accent1"/>
                </a:solidFill>
              </a:rPr>
              <a:t>beekeeping</a:t>
            </a:r>
            <a:r>
              <a:rPr lang="tr-TR" dirty="0">
                <a:solidFill>
                  <a:schemeClr val="accent1"/>
                </a:solidFill>
              </a:rPr>
              <a:t> </a:t>
            </a:r>
            <a:r>
              <a:rPr lang="tr-TR" dirty="0" err="1">
                <a:solidFill>
                  <a:schemeClr val="accent1"/>
                </a:solidFill>
              </a:rPr>
              <a:t>for</a:t>
            </a:r>
            <a:r>
              <a:rPr lang="tr-TR" dirty="0">
                <a:solidFill>
                  <a:schemeClr val="accent1"/>
                </a:solidFill>
              </a:rPr>
              <a:t> 6 </a:t>
            </a:r>
            <a:r>
              <a:rPr lang="tr-TR" dirty="0" err="1">
                <a:solidFill>
                  <a:schemeClr val="accent1"/>
                </a:solidFill>
              </a:rPr>
              <a:t>families</a:t>
            </a:r>
            <a:r>
              <a:rPr lang="tr-TR" dirty="0">
                <a:solidFill>
                  <a:schemeClr val="accent1"/>
                </a:solidFill>
              </a:rPr>
              <a:t>, </a:t>
            </a:r>
            <a:r>
              <a:rPr lang="tr-TR" dirty="0" err="1">
                <a:solidFill>
                  <a:schemeClr val="accent1"/>
                </a:solidFill>
              </a:rPr>
              <a:t>beekeeping</a:t>
            </a:r>
            <a:r>
              <a:rPr lang="tr-TR" dirty="0">
                <a:solidFill>
                  <a:schemeClr val="accent1"/>
                </a:solidFill>
              </a:rPr>
              <a:t> </a:t>
            </a:r>
            <a:r>
              <a:rPr lang="tr-TR" dirty="0" err="1">
                <a:solidFill>
                  <a:schemeClr val="accent1"/>
                </a:solidFill>
              </a:rPr>
              <a:t>for</a:t>
            </a:r>
            <a:r>
              <a:rPr lang="tr-TR" dirty="0">
                <a:solidFill>
                  <a:schemeClr val="accent1"/>
                </a:solidFill>
              </a:rPr>
              <a:t> 5 </a:t>
            </a:r>
            <a:r>
              <a:rPr lang="tr-TR" dirty="0" err="1">
                <a:solidFill>
                  <a:schemeClr val="accent1"/>
                </a:solidFill>
              </a:rPr>
              <a:t>families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towing</a:t>
            </a:r>
            <a:r>
              <a:rPr lang="tr-TR" dirty="0">
                <a:solidFill>
                  <a:schemeClr val="accent1"/>
                </a:solidFill>
              </a:rPr>
              <a:t> </a:t>
            </a:r>
            <a:r>
              <a:rPr lang="tr-TR" dirty="0" err="1">
                <a:solidFill>
                  <a:schemeClr val="accent1"/>
                </a:solidFill>
              </a:rPr>
              <a:t>drums</a:t>
            </a:r>
            <a:r>
              <a:rPr lang="tr-TR" dirty="0">
                <a:solidFill>
                  <a:schemeClr val="accent1"/>
                </a:solidFill>
              </a:rPr>
              <a:t> </a:t>
            </a:r>
            <a:r>
              <a:rPr lang="tr-TR" dirty="0" err="1">
                <a:solidFill>
                  <a:schemeClr val="accent1"/>
                </a:solidFill>
              </a:rPr>
              <a:t>for</a:t>
            </a:r>
            <a:r>
              <a:rPr lang="tr-TR" dirty="0">
                <a:solidFill>
                  <a:schemeClr val="accent1"/>
                </a:solidFill>
              </a:rPr>
              <a:t> 5 </a:t>
            </a:r>
            <a:r>
              <a:rPr lang="tr-TR" dirty="0" err="1">
                <a:solidFill>
                  <a:schemeClr val="accent1"/>
                </a:solidFill>
              </a:rPr>
              <a:t>families</a:t>
            </a:r>
            <a:r>
              <a:rPr lang="tr-TR" dirty="0">
                <a:solidFill>
                  <a:schemeClr val="accent1"/>
                </a:solidFill>
              </a:rPr>
              <a:t> in </a:t>
            </a:r>
            <a:r>
              <a:rPr lang="tr-TR" dirty="0" err="1">
                <a:solidFill>
                  <a:schemeClr val="accent1"/>
                </a:solidFill>
              </a:rPr>
              <a:t>different</a:t>
            </a:r>
            <a:r>
              <a:rPr lang="tr-TR" dirty="0">
                <a:solidFill>
                  <a:schemeClr val="accent1"/>
                </a:solidFill>
              </a:rPr>
              <a:t> </a:t>
            </a:r>
            <a:r>
              <a:rPr lang="tr-TR" dirty="0" err="1">
                <a:solidFill>
                  <a:schemeClr val="accent1"/>
                </a:solidFill>
              </a:rPr>
              <a:t>districts</a:t>
            </a:r>
            <a:r>
              <a:rPr lang="tr-TR" dirty="0">
                <a:solidFill>
                  <a:schemeClr val="accent1"/>
                </a:solidFill>
              </a:rPr>
              <a:t>.</a:t>
            </a:r>
          </a:p>
          <a:p>
            <a:endParaRPr lang="tr-TR" dirty="0"/>
          </a:p>
        </p:txBody>
      </p:sp>
    </p:spTree>
    <p:extLst>
      <p:ext uri="{BB962C8B-B14F-4D97-AF65-F5344CB8AC3E}">
        <p14:creationId xmlns:p14="http://schemas.microsoft.com/office/powerpoint/2010/main" val="9189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9A98E8-C770-49B5-982E-0CF5E0B4D5A3}"/>
              </a:ext>
            </a:extLst>
          </p:cNvPr>
          <p:cNvSpPr>
            <a:spLocks noGrp="1"/>
          </p:cNvSpPr>
          <p:nvPr>
            <p:ph type="title"/>
          </p:nvPr>
        </p:nvSpPr>
        <p:spPr/>
        <p:txBody>
          <a:bodyPr>
            <a:normAutofit/>
          </a:bodyPr>
          <a:lstStyle/>
          <a:p>
            <a:r>
              <a:rPr lang="tr-TR" b="1" dirty="0"/>
              <a:t>Yalova Model Ormanı Köyleri</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t>
            </a:r>
            <a:r>
              <a:rPr lang="tr-TR" b="1" dirty="0" err="1">
                <a:solidFill>
                  <a:schemeClr val="accent1"/>
                </a:solidFill>
              </a:rPr>
              <a:t>Villages</a:t>
            </a:r>
            <a:endParaRPr lang="tr-TR" b="1" dirty="0">
              <a:solidFill>
                <a:schemeClr val="accent1"/>
              </a:solidFill>
            </a:endParaRPr>
          </a:p>
        </p:txBody>
      </p:sp>
      <p:sp>
        <p:nvSpPr>
          <p:cNvPr id="5" name="Metin kutusu 4">
            <a:extLst>
              <a:ext uri="{FF2B5EF4-FFF2-40B4-BE49-F238E27FC236}">
                <a16:creationId xmlns:a16="http://schemas.microsoft.com/office/drawing/2014/main" id="{7AC02B95-33A7-445A-991D-C7C7FE97F158}"/>
              </a:ext>
            </a:extLst>
          </p:cNvPr>
          <p:cNvSpPr txBox="1"/>
          <p:nvPr/>
        </p:nvSpPr>
        <p:spPr>
          <a:xfrm>
            <a:off x="3831337" y="5852244"/>
            <a:ext cx="4529328" cy="461665"/>
          </a:xfrm>
          <a:prstGeom prst="rect">
            <a:avLst/>
          </a:prstGeom>
          <a:noFill/>
        </p:spPr>
        <p:txBody>
          <a:bodyPr wrap="square" rtlCol="0">
            <a:spAutoFit/>
          </a:bodyPr>
          <a:lstStyle/>
          <a:p>
            <a:r>
              <a:rPr lang="tr-TR" sz="2400" dirty="0"/>
              <a:t>Hayvancılık Faaliyetleri </a:t>
            </a:r>
            <a:r>
              <a:rPr lang="tr-TR" sz="2400" dirty="0">
                <a:solidFill>
                  <a:schemeClr val="accent1"/>
                </a:solidFill>
              </a:rPr>
              <a:t>(</a:t>
            </a:r>
            <a:r>
              <a:rPr lang="tr-TR" sz="2400" dirty="0" err="1">
                <a:solidFill>
                  <a:schemeClr val="accent1"/>
                </a:solidFill>
              </a:rPr>
              <a:t>Farming</a:t>
            </a:r>
            <a:r>
              <a:rPr lang="tr-TR" sz="2400" dirty="0">
                <a:solidFill>
                  <a:schemeClr val="accent1"/>
                </a:solidFill>
              </a:rPr>
              <a:t>)</a:t>
            </a:r>
          </a:p>
        </p:txBody>
      </p:sp>
      <p:pic>
        <p:nvPicPr>
          <p:cNvPr id="8" name="İçerik Yer Tutucusu 4">
            <a:extLst>
              <a:ext uri="{FF2B5EF4-FFF2-40B4-BE49-F238E27FC236}">
                <a16:creationId xmlns:a16="http://schemas.microsoft.com/office/drawing/2014/main" id="{BA985093-9786-4F58-8915-4E50AEAF4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661" y="1618488"/>
            <a:ext cx="5666045" cy="4233756"/>
          </a:xfrm>
          <a:prstGeom prst="rect">
            <a:avLst/>
          </a:prstGeom>
        </p:spPr>
      </p:pic>
      <p:pic>
        <p:nvPicPr>
          <p:cNvPr id="10" name="Resim 9">
            <a:extLst>
              <a:ext uri="{FF2B5EF4-FFF2-40B4-BE49-F238E27FC236}">
                <a16:creationId xmlns:a16="http://schemas.microsoft.com/office/drawing/2014/main" id="{C6E4FF2F-20A4-4D29-B0A3-ADE710F11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4" y="1618488"/>
            <a:ext cx="5916706" cy="4233756"/>
          </a:xfrm>
          <a:prstGeom prst="rect">
            <a:avLst/>
          </a:prstGeom>
        </p:spPr>
      </p:pic>
    </p:spTree>
    <p:extLst>
      <p:ext uri="{BB962C8B-B14F-4D97-AF65-F5344CB8AC3E}">
        <p14:creationId xmlns:p14="http://schemas.microsoft.com/office/powerpoint/2010/main" val="826049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a:xfrm>
            <a:off x="749808" y="365125"/>
            <a:ext cx="10603992" cy="1325563"/>
          </a:xfrm>
        </p:spPr>
        <p:txBody>
          <a:bodyPr>
            <a:normAutofit fontScale="90000"/>
          </a:bodyPr>
          <a:lstStyle/>
          <a:p>
            <a:r>
              <a:rPr lang="tr-TR" b="1" dirty="0"/>
              <a:t>Yalova Model Ormanı 2019-2023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Activity Report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a:xfrm>
            <a:off x="838200" y="2506662"/>
            <a:ext cx="10515600" cy="3546666"/>
          </a:xfrm>
        </p:spPr>
        <p:txBody>
          <a:bodyPr numCol="2">
            <a:normAutofit fontScale="92500" lnSpcReduction="10000"/>
          </a:bodyPr>
          <a:lstStyle/>
          <a:p>
            <a:pPr algn="just"/>
            <a:r>
              <a:rPr lang="tr-TR" dirty="0"/>
              <a:t>Ormanlara zarar veren böceklerle mücadele amacıyla toplam 1100 adet kuş yuvası asıldı ve 50 adet tel kafes yapıldı. Ayrıca 5.070 hektar sahada 567.950 TL harcama ile ormanlara zarar veren böcekler ve özellikle kestane hastalıkları ile mücadele edildi.</a:t>
            </a:r>
          </a:p>
          <a:p>
            <a:pPr algn="just"/>
            <a:endParaRPr lang="tr-TR" dirty="0"/>
          </a:p>
          <a:p>
            <a:pPr algn="just"/>
            <a:endParaRPr lang="tr-TR" dirty="0"/>
          </a:p>
          <a:p>
            <a:pPr algn="just"/>
            <a:r>
              <a:rPr lang="tr-TR" dirty="0">
                <a:solidFill>
                  <a:schemeClr val="accent1"/>
                </a:solidFill>
              </a:rPr>
              <a:t>A total of 1100 </a:t>
            </a:r>
            <a:r>
              <a:rPr lang="tr-TR" dirty="0" err="1">
                <a:solidFill>
                  <a:schemeClr val="accent1"/>
                </a:solidFill>
              </a:rPr>
              <a:t>bird</a:t>
            </a:r>
            <a:r>
              <a:rPr lang="tr-TR" dirty="0">
                <a:solidFill>
                  <a:schemeClr val="accent1"/>
                </a:solidFill>
              </a:rPr>
              <a:t> </a:t>
            </a:r>
            <a:r>
              <a:rPr lang="tr-TR" dirty="0" err="1">
                <a:solidFill>
                  <a:schemeClr val="accent1"/>
                </a:solidFill>
              </a:rPr>
              <a:t>nests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hung</a:t>
            </a:r>
            <a:r>
              <a:rPr lang="tr-TR" dirty="0">
                <a:solidFill>
                  <a:schemeClr val="accent1"/>
                </a:solidFill>
              </a:rPr>
              <a:t> </a:t>
            </a:r>
            <a:r>
              <a:rPr lang="tr-TR" dirty="0" err="1">
                <a:solidFill>
                  <a:schemeClr val="accent1"/>
                </a:solidFill>
              </a:rPr>
              <a:t>and</a:t>
            </a:r>
            <a:r>
              <a:rPr lang="tr-TR" dirty="0">
                <a:solidFill>
                  <a:schemeClr val="accent1"/>
                </a:solidFill>
              </a:rPr>
              <a:t> 50 </a:t>
            </a:r>
            <a:r>
              <a:rPr lang="tr-TR" dirty="0" err="1">
                <a:solidFill>
                  <a:schemeClr val="accent1"/>
                </a:solidFill>
              </a:rPr>
              <a:t>wire</a:t>
            </a:r>
            <a:r>
              <a:rPr lang="tr-TR" dirty="0">
                <a:solidFill>
                  <a:schemeClr val="accent1"/>
                </a:solidFill>
              </a:rPr>
              <a:t> </a:t>
            </a:r>
            <a:r>
              <a:rPr lang="tr-TR" dirty="0" err="1">
                <a:solidFill>
                  <a:schemeClr val="accent1"/>
                </a:solidFill>
              </a:rPr>
              <a:t>cages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built</a:t>
            </a:r>
            <a:r>
              <a:rPr lang="tr-TR" dirty="0">
                <a:solidFill>
                  <a:schemeClr val="accent1"/>
                </a:solidFill>
              </a:rPr>
              <a:t> in </a:t>
            </a:r>
            <a:r>
              <a:rPr lang="tr-TR" dirty="0" err="1">
                <a:solidFill>
                  <a:schemeClr val="accent1"/>
                </a:solidFill>
              </a:rPr>
              <a:t>order</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combat</a:t>
            </a:r>
            <a:r>
              <a:rPr lang="tr-TR" dirty="0">
                <a:solidFill>
                  <a:schemeClr val="accent1"/>
                </a:solidFill>
              </a:rPr>
              <a:t> </a:t>
            </a:r>
            <a:r>
              <a:rPr lang="tr-TR" dirty="0" err="1">
                <a:solidFill>
                  <a:schemeClr val="accent1"/>
                </a:solidFill>
              </a:rPr>
              <a:t>insects</a:t>
            </a:r>
            <a:r>
              <a:rPr lang="tr-TR" dirty="0">
                <a:solidFill>
                  <a:schemeClr val="accent1"/>
                </a:solidFill>
              </a:rPr>
              <a:t> </a:t>
            </a:r>
            <a:r>
              <a:rPr lang="tr-TR" dirty="0" err="1">
                <a:solidFill>
                  <a:schemeClr val="accent1"/>
                </a:solidFill>
              </a:rPr>
              <a:t>that</a:t>
            </a:r>
            <a:r>
              <a:rPr lang="tr-TR" dirty="0">
                <a:solidFill>
                  <a:schemeClr val="accent1"/>
                </a:solidFill>
              </a:rPr>
              <a:t> </a:t>
            </a:r>
            <a:r>
              <a:rPr lang="tr-TR" dirty="0" err="1">
                <a:solidFill>
                  <a:schemeClr val="accent1"/>
                </a:solidFill>
              </a:rPr>
              <a:t>damage</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In</a:t>
            </a:r>
            <a:r>
              <a:rPr lang="tr-TR" dirty="0">
                <a:solidFill>
                  <a:schemeClr val="accent1"/>
                </a:solidFill>
              </a:rPr>
              <a:t> </a:t>
            </a:r>
            <a:r>
              <a:rPr lang="tr-TR" dirty="0" err="1">
                <a:solidFill>
                  <a:schemeClr val="accent1"/>
                </a:solidFill>
              </a:rPr>
              <a:t>addition</a:t>
            </a:r>
            <a:r>
              <a:rPr lang="tr-TR" dirty="0">
                <a:solidFill>
                  <a:schemeClr val="accent1"/>
                </a:solidFill>
              </a:rPr>
              <a:t>, </a:t>
            </a:r>
            <a:r>
              <a:rPr lang="tr-TR" dirty="0" err="1">
                <a:solidFill>
                  <a:schemeClr val="accent1"/>
                </a:solidFill>
              </a:rPr>
              <a:t>insects</a:t>
            </a:r>
            <a:r>
              <a:rPr lang="tr-TR" dirty="0">
                <a:solidFill>
                  <a:schemeClr val="accent1"/>
                </a:solidFill>
              </a:rPr>
              <a:t> </a:t>
            </a:r>
            <a:r>
              <a:rPr lang="tr-TR" dirty="0" err="1">
                <a:solidFill>
                  <a:schemeClr val="accent1"/>
                </a:solidFill>
              </a:rPr>
              <a:t>that</a:t>
            </a:r>
            <a:r>
              <a:rPr lang="tr-TR" dirty="0">
                <a:solidFill>
                  <a:schemeClr val="accent1"/>
                </a:solidFill>
              </a:rPr>
              <a:t> </a:t>
            </a:r>
            <a:r>
              <a:rPr lang="tr-TR" dirty="0" err="1">
                <a:solidFill>
                  <a:schemeClr val="accent1"/>
                </a:solidFill>
              </a:rPr>
              <a:t>damage</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especially</a:t>
            </a:r>
            <a:r>
              <a:rPr lang="tr-TR" dirty="0">
                <a:solidFill>
                  <a:schemeClr val="accent1"/>
                </a:solidFill>
              </a:rPr>
              <a:t> </a:t>
            </a:r>
            <a:r>
              <a:rPr lang="tr-TR" dirty="0" err="1">
                <a:solidFill>
                  <a:schemeClr val="accent1"/>
                </a:solidFill>
              </a:rPr>
              <a:t>chestnut</a:t>
            </a:r>
            <a:r>
              <a:rPr lang="tr-TR" dirty="0">
                <a:solidFill>
                  <a:schemeClr val="accent1"/>
                </a:solidFill>
              </a:rPr>
              <a:t> </a:t>
            </a:r>
            <a:r>
              <a:rPr lang="tr-TR" dirty="0" err="1">
                <a:solidFill>
                  <a:schemeClr val="accent1"/>
                </a:solidFill>
              </a:rPr>
              <a:t>diseases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combated</a:t>
            </a:r>
            <a:r>
              <a:rPr lang="tr-TR" dirty="0">
                <a:solidFill>
                  <a:schemeClr val="accent1"/>
                </a:solidFill>
              </a:rPr>
              <a:t> </a:t>
            </a:r>
            <a:r>
              <a:rPr lang="tr-TR" dirty="0" err="1">
                <a:solidFill>
                  <a:schemeClr val="accent1"/>
                </a:solidFill>
              </a:rPr>
              <a:t>with</a:t>
            </a:r>
            <a:r>
              <a:rPr lang="tr-TR" dirty="0">
                <a:solidFill>
                  <a:schemeClr val="accent1"/>
                </a:solidFill>
              </a:rPr>
              <a:t> an </a:t>
            </a:r>
            <a:r>
              <a:rPr lang="tr-TR" dirty="0" err="1">
                <a:solidFill>
                  <a:schemeClr val="accent1"/>
                </a:solidFill>
              </a:rPr>
              <a:t>expenditure</a:t>
            </a:r>
            <a:r>
              <a:rPr lang="tr-TR" dirty="0">
                <a:solidFill>
                  <a:schemeClr val="accent1"/>
                </a:solidFill>
              </a:rPr>
              <a:t> of 567,950 TL on an </a:t>
            </a:r>
            <a:r>
              <a:rPr lang="tr-TR" dirty="0" err="1">
                <a:solidFill>
                  <a:schemeClr val="accent1"/>
                </a:solidFill>
              </a:rPr>
              <a:t>area</a:t>
            </a:r>
            <a:r>
              <a:rPr lang="tr-TR" dirty="0">
                <a:solidFill>
                  <a:schemeClr val="accent1"/>
                </a:solidFill>
              </a:rPr>
              <a:t> of ​​5,070 </a:t>
            </a:r>
            <a:r>
              <a:rPr lang="tr-TR" dirty="0" err="1">
                <a:solidFill>
                  <a:schemeClr val="accent1"/>
                </a:solidFill>
              </a:rPr>
              <a:t>hectares</a:t>
            </a:r>
            <a:r>
              <a:rPr lang="tr-TR" dirty="0">
                <a:solidFill>
                  <a:schemeClr val="accent1"/>
                </a:solidFill>
              </a:rPr>
              <a:t>.</a:t>
            </a:r>
          </a:p>
          <a:p>
            <a:endParaRPr lang="tr-TR" dirty="0"/>
          </a:p>
        </p:txBody>
      </p:sp>
    </p:spTree>
    <p:extLst>
      <p:ext uri="{BB962C8B-B14F-4D97-AF65-F5344CB8AC3E}">
        <p14:creationId xmlns:p14="http://schemas.microsoft.com/office/powerpoint/2010/main" val="10781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88D5050-CF9D-48C1-BFB4-4D15B647246F}"/>
              </a:ext>
            </a:extLst>
          </p:cNvPr>
          <p:cNvSpPr>
            <a:spLocks noGrp="1"/>
          </p:cNvSpPr>
          <p:nvPr>
            <p:ph type="title"/>
          </p:nvPr>
        </p:nvSpPr>
        <p:spPr/>
        <p:txBody>
          <a:bodyPr>
            <a:normAutofit/>
          </a:bodyPr>
          <a:lstStyle/>
          <a:p>
            <a:r>
              <a:rPr lang="tr-TR" dirty="0"/>
              <a:t>Yalova Model Ormanı Zararlılarla Mücadele</a:t>
            </a:r>
            <a:br>
              <a:rPr lang="tr-TR" dirty="0"/>
            </a:br>
            <a:r>
              <a:rPr lang="tr-TR" dirty="0">
                <a:solidFill>
                  <a:schemeClr val="accent1"/>
                </a:solidFill>
              </a:rPr>
              <a:t>Yalova Model </a:t>
            </a:r>
            <a:r>
              <a:rPr lang="tr-TR" dirty="0" err="1">
                <a:solidFill>
                  <a:schemeClr val="accent1"/>
                </a:solidFill>
              </a:rPr>
              <a:t>Forest’s</a:t>
            </a:r>
            <a:r>
              <a:rPr lang="tr-TR" dirty="0">
                <a:solidFill>
                  <a:schemeClr val="accent1"/>
                </a:solidFill>
              </a:rPr>
              <a:t> </a:t>
            </a:r>
            <a:r>
              <a:rPr lang="tr-TR" dirty="0" err="1">
                <a:solidFill>
                  <a:schemeClr val="accent1"/>
                </a:solidFill>
              </a:rPr>
              <a:t>Pest</a:t>
            </a:r>
            <a:r>
              <a:rPr lang="tr-TR" dirty="0">
                <a:solidFill>
                  <a:schemeClr val="accent1"/>
                </a:solidFill>
              </a:rPr>
              <a:t> </a:t>
            </a:r>
            <a:r>
              <a:rPr lang="tr-TR" dirty="0" err="1">
                <a:solidFill>
                  <a:schemeClr val="accent1"/>
                </a:solidFill>
              </a:rPr>
              <a:t>Contol</a:t>
            </a:r>
            <a:endParaRPr lang="tr-TR" dirty="0">
              <a:solidFill>
                <a:schemeClr val="accent1"/>
              </a:solidFill>
            </a:endParaRPr>
          </a:p>
        </p:txBody>
      </p:sp>
      <p:sp>
        <p:nvSpPr>
          <p:cNvPr id="8" name="Metin kutusu 7">
            <a:extLst>
              <a:ext uri="{FF2B5EF4-FFF2-40B4-BE49-F238E27FC236}">
                <a16:creationId xmlns:a16="http://schemas.microsoft.com/office/drawing/2014/main" id="{ED065A86-3A71-4FD1-AA26-36A4DE13A112}"/>
              </a:ext>
            </a:extLst>
          </p:cNvPr>
          <p:cNvSpPr txBox="1"/>
          <p:nvPr/>
        </p:nvSpPr>
        <p:spPr>
          <a:xfrm>
            <a:off x="3482788" y="5805488"/>
            <a:ext cx="5226424" cy="646331"/>
          </a:xfrm>
          <a:prstGeom prst="rect">
            <a:avLst/>
          </a:prstGeom>
          <a:noFill/>
        </p:spPr>
        <p:txBody>
          <a:bodyPr wrap="square" rtlCol="0">
            <a:spAutoFit/>
          </a:bodyPr>
          <a:lstStyle/>
          <a:p>
            <a:pPr algn="ctr"/>
            <a:r>
              <a:rPr lang="tr-TR" dirty="0"/>
              <a:t>Kestane </a:t>
            </a:r>
            <a:r>
              <a:rPr lang="tr-TR" dirty="0" err="1"/>
              <a:t>Gal</a:t>
            </a:r>
            <a:r>
              <a:rPr lang="tr-TR" dirty="0"/>
              <a:t> Arısı </a:t>
            </a:r>
          </a:p>
          <a:p>
            <a:r>
              <a:rPr lang="tr-TR" dirty="0" err="1">
                <a:solidFill>
                  <a:schemeClr val="accent1"/>
                </a:solidFill>
              </a:rPr>
              <a:t>Oriental</a:t>
            </a:r>
            <a:r>
              <a:rPr lang="tr-TR" dirty="0">
                <a:solidFill>
                  <a:schemeClr val="accent1"/>
                </a:solidFill>
              </a:rPr>
              <a:t> </a:t>
            </a:r>
            <a:r>
              <a:rPr lang="tr-TR" dirty="0" err="1">
                <a:solidFill>
                  <a:schemeClr val="accent1"/>
                </a:solidFill>
              </a:rPr>
              <a:t>chestnut</a:t>
            </a:r>
            <a:r>
              <a:rPr lang="tr-TR" dirty="0">
                <a:solidFill>
                  <a:schemeClr val="accent1"/>
                </a:solidFill>
              </a:rPr>
              <a:t> </a:t>
            </a:r>
            <a:r>
              <a:rPr lang="tr-TR" dirty="0" err="1">
                <a:solidFill>
                  <a:schemeClr val="accent1"/>
                </a:solidFill>
              </a:rPr>
              <a:t>gall</a:t>
            </a:r>
            <a:r>
              <a:rPr lang="tr-TR" dirty="0">
                <a:solidFill>
                  <a:schemeClr val="accent1"/>
                </a:solidFill>
              </a:rPr>
              <a:t> </a:t>
            </a:r>
            <a:r>
              <a:rPr lang="tr-TR" dirty="0" err="1">
                <a:solidFill>
                  <a:schemeClr val="accent1"/>
                </a:solidFill>
              </a:rPr>
              <a:t>wasp</a:t>
            </a:r>
            <a:r>
              <a:rPr lang="tr-TR" dirty="0">
                <a:solidFill>
                  <a:schemeClr val="accent1"/>
                </a:solidFill>
              </a:rPr>
              <a:t> (</a:t>
            </a:r>
            <a:r>
              <a:rPr lang="tr-TR" i="1" dirty="0" err="1">
                <a:solidFill>
                  <a:schemeClr val="accent1"/>
                </a:solidFill>
              </a:rPr>
              <a:t>Dryocosmus</a:t>
            </a:r>
            <a:r>
              <a:rPr lang="tr-TR" i="1" dirty="0">
                <a:solidFill>
                  <a:schemeClr val="accent1"/>
                </a:solidFill>
              </a:rPr>
              <a:t> </a:t>
            </a:r>
            <a:r>
              <a:rPr lang="tr-TR" i="1" dirty="0" err="1">
                <a:solidFill>
                  <a:schemeClr val="accent1"/>
                </a:solidFill>
              </a:rPr>
              <a:t>kuriphilus</a:t>
            </a:r>
            <a:r>
              <a:rPr lang="tr-TR" dirty="0">
                <a:solidFill>
                  <a:schemeClr val="accent1"/>
                </a:solidFill>
              </a:rPr>
              <a:t>)</a:t>
            </a:r>
          </a:p>
        </p:txBody>
      </p:sp>
      <p:pic>
        <p:nvPicPr>
          <p:cNvPr id="9" name="Resim 8">
            <a:extLst>
              <a:ext uri="{FF2B5EF4-FFF2-40B4-BE49-F238E27FC236}">
                <a16:creationId xmlns:a16="http://schemas.microsoft.com/office/drawing/2014/main" id="{10B42BC1-D448-4822-9B16-91DE135A4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932" y="1690688"/>
            <a:ext cx="4912657" cy="4123429"/>
          </a:xfrm>
          <a:prstGeom prst="rect">
            <a:avLst/>
          </a:prstGeom>
        </p:spPr>
      </p:pic>
      <p:pic>
        <p:nvPicPr>
          <p:cNvPr id="10" name="İçerik Yer Tutucusu 4">
            <a:extLst>
              <a:ext uri="{FF2B5EF4-FFF2-40B4-BE49-F238E27FC236}">
                <a16:creationId xmlns:a16="http://schemas.microsoft.com/office/drawing/2014/main" id="{0305637D-1440-46A1-8440-3420755E09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058" y="1690688"/>
            <a:ext cx="4724400" cy="4114800"/>
          </a:xfrm>
        </p:spPr>
      </p:pic>
    </p:spTree>
    <p:extLst>
      <p:ext uri="{BB962C8B-B14F-4D97-AF65-F5344CB8AC3E}">
        <p14:creationId xmlns:p14="http://schemas.microsoft.com/office/powerpoint/2010/main" val="272279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a:xfrm>
            <a:off x="749808" y="365125"/>
            <a:ext cx="10603992" cy="1325563"/>
          </a:xfrm>
        </p:spPr>
        <p:txBody>
          <a:bodyPr>
            <a:normAutofit fontScale="90000"/>
          </a:bodyPr>
          <a:lstStyle/>
          <a:p>
            <a:r>
              <a:rPr lang="tr-TR" b="1" dirty="0"/>
              <a:t>Yalova Model Ormanı 2019-2023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Activity Report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a:xfrm>
            <a:off x="838200" y="2506662"/>
            <a:ext cx="10515600" cy="3546666"/>
          </a:xfrm>
        </p:spPr>
        <p:txBody>
          <a:bodyPr numCol="2">
            <a:normAutofit fontScale="92500" lnSpcReduction="20000"/>
          </a:bodyPr>
          <a:lstStyle/>
          <a:p>
            <a:pPr algn="just"/>
            <a:r>
              <a:rPr lang="tr-TR" dirty="0"/>
              <a:t>2019-2021 yılları arasında odun dışı orman ürünleri olan defne yaprağı, eğrelti otu, ıhlamur, sahil çamı reçinesi, süpürge çalısı, taflan sürgünü, </a:t>
            </a:r>
            <a:r>
              <a:rPr lang="tr-TR" dirty="0" err="1"/>
              <a:t>erika</a:t>
            </a:r>
            <a:r>
              <a:rPr lang="tr-TR" dirty="0"/>
              <a:t> kökü, fıstıkçamı kozalağı, tabii mantarlar, tavşanmemesi (</a:t>
            </a:r>
            <a:r>
              <a:rPr lang="tr-TR" dirty="0" err="1"/>
              <a:t>Ruscus</a:t>
            </a:r>
            <a:r>
              <a:rPr lang="tr-TR" dirty="0"/>
              <a:t> </a:t>
            </a:r>
            <a:r>
              <a:rPr lang="tr-TR" dirty="0" err="1"/>
              <a:t>aculeatus</a:t>
            </a:r>
            <a:r>
              <a:rPr lang="tr-TR" dirty="0"/>
              <a:t>) ve sarmaşık (</a:t>
            </a:r>
            <a:r>
              <a:rPr lang="tr-TR" dirty="0" err="1"/>
              <a:t>Hedera</a:t>
            </a:r>
            <a:r>
              <a:rPr lang="tr-TR" dirty="0"/>
              <a:t> </a:t>
            </a:r>
            <a:r>
              <a:rPr lang="tr-TR" dirty="0" err="1"/>
              <a:t>helix</a:t>
            </a:r>
            <a:r>
              <a:rPr lang="tr-TR" dirty="0"/>
              <a:t>) satışı sonucu toplamda 454.915 TL kazanç sağlanmıştır. </a:t>
            </a:r>
          </a:p>
          <a:p>
            <a:pPr algn="just"/>
            <a:endParaRPr lang="tr-TR" dirty="0"/>
          </a:p>
          <a:p>
            <a:pPr algn="just"/>
            <a:r>
              <a:rPr lang="tr-TR" dirty="0" err="1">
                <a:solidFill>
                  <a:schemeClr val="accent1"/>
                </a:solidFill>
              </a:rPr>
              <a:t>In</a:t>
            </a:r>
            <a:r>
              <a:rPr lang="tr-TR" dirty="0">
                <a:solidFill>
                  <a:schemeClr val="accent1"/>
                </a:solidFill>
              </a:rPr>
              <a:t> total, 454,915 TL </a:t>
            </a:r>
            <a:r>
              <a:rPr lang="tr-TR" dirty="0" err="1">
                <a:solidFill>
                  <a:schemeClr val="accent1"/>
                </a:solidFill>
              </a:rPr>
              <a:t>was</a:t>
            </a:r>
            <a:r>
              <a:rPr lang="tr-TR" dirty="0">
                <a:solidFill>
                  <a:schemeClr val="accent1"/>
                </a:solidFill>
              </a:rPr>
              <a:t> </a:t>
            </a:r>
            <a:r>
              <a:rPr lang="tr-TR" dirty="0" err="1">
                <a:solidFill>
                  <a:schemeClr val="accent1"/>
                </a:solidFill>
              </a:rPr>
              <a:t>earned</a:t>
            </a:r>
            <a:r>
              <a:rPr lang="tr-TR" dirty="0">
                <a:solidFill>
                  <a:schemeClr val="accent1"/>
                </a:solidFill>
              </a:rPr>
              <a:t> as a </a:t>
            </a:r>
            <a:r>
              <a:rPr lang="tr-TR" dirty="0" err="1">
                <a:solidFill>
                  <a:schemeClr val="accent1"/>
                </a:solidFill>
              </a:rPr>
              <a:t>result</a:t>
            </a:r>
            <a:r>
              <a:rPr lang="tr-TR" dirty="0">
                <a:solidFill>
                  <a:schemeClr val="accent1"/>
                </a:solidFill>
              </a:rPr>
              <a:t> of </a:t>
            </a:r>
            <a:r>
              <a:rPr lang="tr-TR" dirty="0" err="1">
                <a:solidFill>
                  <a:schemeClr val="accent1"/>
                </a:solidFill>
              </a:rPr>
              <a:t>the</a:t>
            </a:r>
            <a:r>
              <a:rPr lang="tr-TR" dirty="0">
                <a:solidFill>
                  <a:schemeClr val="accent1"/>
                </a:solidFill>
              </a:rPr>
              <a:t> </a:t>
            </a:r>
            <a:r>
              <a:rPr lang="tr-TR" dirty="0" err="1">
                <a:solidFill>
                  <a:schemeClr val="accent1"/>
                </a:solidFill>
              </a:rPr>
              <a:t>sale</a:t>
            </a:r>
            <a:r>
              <a:rPr lang="tr-TR" dirty="0">
                <a:solidFill>
                  <a:schemeClr val="accent1"/>
                </a:solidFill>
              </a:rPr>
              <a:t> of </a:t>
            </a:r>
            <a:r>
              <a:rPr lang="tr-TR" dirty="0" err="1">
                <a:solidFill>
                  <a:schemeClr val="accent1"/>
                </a:solidFill>
              </a:rPr>
              <a:t>non-wood</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products</a:t>
            </a:r>
            <a:r>
              <a:rPr lang="tr-TR" dirty="0">
                <a:solidFill>
                  <a:schemeClr val="accent1"/>
                </a:solidFill>
              </a:rPr>
              <a:t> </a:t>
            </a:r>
            <a:r>
              <a:rPr lang="tr-TR" dirty="0" err="1">
                <a:solidFill>
                  <a:schemeClr val="accent1"/>
                </a:solidFill>
              </a:rPr>
              <a:t>such</a:t>
            </a:r>
            <a:r>
              <a:rPr lang="tr-TR" dirty="0">
                <a:solidFill>
                  <a:schemeClr val="accent1"/>
                </a:solidFill>
              </a:rPr>
              <a:t> as bay </a:t>
            </a:r>
            <a:r>
              <a:rPr lang="tr-TR" dirty="0" err="1">
                <a:solidFill>
                  <a:schemeClr val="accent1"/>
                </a:solidFill>
              </a:rPr>
              <a:t>leaves</a:t>
            </a:r>
            <a:r>
              <a:rPr lang="tr-TR" dirty="0">
                <a:solidFill>
                  <a:schemeClr val="accent1"/>
                </a:solidFill>
              </a:rPr>
              <a:t>, </a:t>
            </a:r>
            <a:r>
              <a:rPr lang="tr-TR" dirty="0" err="1">
                <a:solidFill>
                  <a:schemeClr val="accent1"/>
                </a:solidFill>
              </a:rPr>
              <a:t>fern</a:t>
            </a:r>
            <a:r>
              <a:rPr lang="tr-TR" dirty="0">
                <a:solidFill>
                  <a:schemeClr val="accent1"/>
                </a:solidFill>
              </a:rPr>
              <a:t>, </a:t>
            </a:r>
            <a:r>
              <a:rPr lang="tr-TR" dirty="0" err="1">
                <a:solidFill>
                  <a:schemeClr val="accent1"/>
                </a:solidFill>
              </a:rPr>
              <a:t>linden</a:t>
            </a:r>
            <a:r>
              <a:rPr lang="tr-TR" dirty="0">
                <a:solidFill>
                  <a:schemeClr val="accent1"/>
                </a:solidFill>
              </a:rPr>
              <a:t>, </a:t>
            </a:r>
            <a:r>
              <a:rPr lang="tr-TR" dirty="0" err="1">
                <a:solidFill>
                  <a:schemeClr val="accent1"/>
                </a:solidFill>
              </a:rPr>
              <a:t>maritime</a:t>
            </a:r>
            <a:r>
              <a:rPr lang="tr-TR" dirty="0">
                <a:solidFill>
                  <a:schemeClr val="accent1"/>
                </a:solidFill>
              </a:rPr>
              <a:t> </a:t>
            </a:r>
            <a:r>
              <a:rPr lang="tr-TR" dirty="0" err="1">
                <a:solidFill>
                  <a:schemeClr val="accent1"/>
                </a:solidFill>
              </a:rPr>
              <a:t>pine</a:t>
            </a:r>
            <a:r>
              <a:rPr lang="tr-TR" dirty="0">
                <a:solidFill>
                  <a:schemeClr val="accent1"/>
                </a:solidFill>
              </a:rPr>
              <a:t> </a:t>
            </a:r>
            <a:r>
              <a:rPr lang="tr-TR" dirty="0" err="1">
                <a:solidFill>
                  <a:schemeClr val="accent1"/>
                </a:solidFill>
              </a:rPr>
              <a:t>resin</a:t>
            </a:r>
            <a:r>
              <a:rPr lang="tr-TR" dirty="0">
                <a:solidFill>
                  <a:schemeClr val="accent1"/>
                </a:solidFill>
              </a:rPr>
              <a:t>, </a:t>
            </a:r>
            <a:r>
              <a:rPr lang="tr-TR" dirty="0" err="1">
                <a:solidFill>
                  <a:schemeClr val="accent1"/>
                </a:solidFill>
              </a:rPr>
              <a:t>broom</a:t>
            </a:r>
            <a:r>
              <a:rPr lang="tr-TR" dirty="0">
                <a:solidFill>
                  <a:schemeClr val="accent1"/>
                </a:solidFill>
              </a:rPr>
              <a:t> </a:t>
            </a:r>
            <a:r>
              <a:rPr lang="tr-TR" dirty="0" err="1">
                <a:solidFill>
                  <a:schemeClr val="accent1"/>
                </a:solidFill>
              </a:rPr>
              <a:t>bush</a:t>
            </a:r>
            <a:r>
              <a:rPr lang="tr-TR" dirty="0">
                <a:solidFill>
                  <a:schemeClr val="accent1"/>
                </a:solidFill>
              </a:rPr>
              <a:t>, taflan </a:t>
            </a:r>
            <a:r>
              <a:rPr lang="tr-TR" dirty="0" err="1">
                <a:solidFill>
                  <a:schemeClr val="accent1"/>
                </a:solidFill>
              </a:rPr>
              <a:t>shoots</a:t>
            </a:r>
            <a:r>
              <a:rPr lang="tr-TR" dirty="0">
                <a:solidFill>
                  <a:schemeClr val="accent1"/>
                </a:solidFill>
              </a:rPr>
              <a:t>, </a:t>
            </a:r>
            <a:r>
              <a:rPr lang="tr-TR" dirty="0" err="1">
                <a:solidFill>
                  <a:schemeClr val="accent1"/>
                </a:solidFill>
              </a:rPr>
              <a:t>plum</a:t>
            </a:r>
            <a:r>
              <a:rPr lang="tr-TR" dirty="0">
                <a:solidFill>
                  <a:schemeClr val="accent1"/>
                </a:solidFill>
              </a:rPr>
              <a:t> </a:t>
            </a:r>
            <a:r>
              <a:rPr lang="tr-TR" dirty="0" err="1">
                <a:solidFill>
                  <a:schemeClr val="accent1"/>
                </a:solidFill>
              </a:rPr>
              <a:t>root</a:t>
            </a:r>
            <a:r>
              <a:rPr lang="tr-TR" dirty="0">
                <a:solidFill>
                  <a:schemeClr val="accent1"/>
                </a:solidFill>
              </a:rPr>
              <a:t>, </a:t>
            </a:r>
            <a:r>
              <a:rPr lang="tr-TR" dirty="0" err="1">
                <a:solidFill>
                  <a:schemeClr val="accent1"/>
                </a:solidFill>
              </a:rPr>
              <a:t>pine</a:t>
            </a:r>
            <a:r>
              <a:rPr lang="tr-TR" dirty="0">
                <a:solidFill>
                  <a:schemeClr val="accent1"/>
                </a:solidFill>
              </a:rPr>
              <a:t> </a:t>
            </a:r>
            <a:r>
              <a:rPr lang="tr-TR" dirty="0" err="1">
                <a:solidFill>
                  <a:schemeClr val="accent1"/>
                </a:solidFill>
              </a:rPr>
              <a:t>cones</a:t>
            </a:r>
            <a:r>
              <a:rPr lang="tr-TR" dirty="0">
                <a:solidFill>
                  <a:schemeClr val="accent1"/>
                </a:solidFill>
              </a:rPr>
              <a:t>, </a:t>
            </a:r>
            <a:r>
              <a:rPr lang="tr-TR" dirty="0" err="1">
                <a:solidFill>
                  <a:schemeClr val="accent1"/>
                </a:solidFill>
              </a:rPr>
              <a:t>natural</a:t>
            </a:r>
            <a:r>
              <a:rPr lang="tr-TR" dirty="0">
                <a:solidFill>
                  <a:schemeClr val="accent1"/>
                </a:solidFill>
              </a:rPr>
              <a:t> </a:t>
            </a:r>
            <a:r>
              <a:rPr lang="tr-TR" dirty="0" err="1">
                <a:solidFill>
                  <a:schemeClr val="accent1"/>
                </a:solidFill>
              </a:rPr>
              <a:t>mushrooms</a:t>
            </a:r>
            <a:r>
              <a:rPr lang="tr-TR" dirty="0">
                <a:solidFill>
                  <a:schemeClr val="accent1"/>
                </a:solidFill>
              </a:rPr>
              <a:t>, </a:t>
            </a:r>
            <a:r>
              <a:rPr lang="tr-TR" dirty="0" err="1">
                <a:solidFill>
                  <a:schemeClr val="accent1"/>
                </a:solidFill>
              </a:rPr>
              <a:t>rabbitweed</a:t>
            </a:r>
            <a:r>
              <a:rPr lang="tr-TR" dirty="0">
                <a:solidFill>
                  <a:schemeClr val="accent1"/>
                </a:solidFill>
              </a:rPr>
              <a:t> (</a:t>
            </a:r>
            <a:r>
              <a:rPr lang="tr-TR" dirty="0" err="1">
                <a:solidFill>
                  <a:schemeClr val="accent1"/>
                </a:solidFill>
              </a:rPr>
              <a:t>Ruscus</a:t>
            </a:r>
            <a:r>
              <a:rPr lang="tr-TR" dirty="0">
                <a:solidFill>
                  <a:schemeClr val="accent1"/>
                </a:solidFill>
              </a:rPr>
              <a:t> </a:t>
            </a:r>
            <a:r>
              <a:rPr lang="tr-TR" dirty="0" err="1">
                <a:solidFill>
                  <a:schemeClr val="accent1"/>
                </a:solidFill>
              </a:rPr>
              <a:t>aculeatus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ivy</a:t>
            </a:r>
            <a:r>
              <a:rPr lang="tr-TR" dirty="0">
                <a:solidFill>
                  <a:schemeClr val="accent1"/>
                </a:solidFill>
              </a:rPr>
              <a:t> (</a:t>
            </a:r>
            <a:r>
              <a:rPr lang="tr-TR" dirty="0" err="1">
                <a:solidFill>
                  <a:schemeClr val="accent1"/>
                </a:solidFill>
              </a:rPr>
              <a:t>Hedera</a:t>
            </a:r>
            <a:r>
              <a:rPr lang="tr-TR" dirty="0">
                <a:solidFill>
                  <a:schemeClr val="accent1"/>
                </a:solidFill>
              </a:rPr>
              <a:t> </a:t>
            </a:r>
            <a:r>
              <a:rPr lang="tr-TR" dirty="0" err="1">
                <a:solidFill>
                  <a:schemeClr val="accent1"/>
                </a:solidFill>
              </a:rPr>
              <a:t>helix</a:t>
            </a:r>
            <a:r>
              <a:rPr lang="tr-TR" dirty="0">
                <a:solidFill>
                  <a:schemeClr val="accent1"/>
                </a:solidFill>
              </a:rPr>
              <a:t>) </a:t>
            </a:r>
            <a:r>
              <a:rPr lang="tr-TR" dirty="0" err="1">
                <a:solidFill>
                  <a:schemeClr val="accent1"/>
                </a:solidFill>
              </a:rPr>
              <a:t>between</a:t>
            </a:r>
            <a:r>
              <a:rPr lang="tr-TR" dirty="0">
                <a:solidFill>
                  <a:schemeClr val="accent1"/>
                </a:solidFill>
              </a:rPr>
              <a:t> 2019-2021. </a:t>
            </a:r>
          </a:p>
          <a:p>
            <a:endParaRPr lang="tr-TR" dirty="0"/>
          </a:p>
        </p:txBody>
      </p:sp>
    </p:spTree>
    <p:extLst>
      <p:ext uri="{BB962C8B-B14F-4D97-AF65-F5344CB8AC3E}">
        <p14:creationId xmlns:p14="http://schemas.microsoft.com/office/powerpoint/2010/main" val="1986717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FCBCC8-9107-48DB-9CE7-60B130F95831}"/>
              </a:ext>
            </a:extLst>
          </p:cNvPr>
          <p:cNvSpPr>
            <a:spLocks noGrp="1"/>
          </p:cNvSpPr>
          <p:nvPr>
            <p:ph type="title"/>
          </p:nvPr>
        </p:nvSpPr>
        <p:spPr/>
        <p:txBody>
          <a:bodyPr>
            <a:normAutofit fontScale="90000"/>
          </a:bodyPr>
          <a:lstStyle/>
          <a:p>
            <a:r>
              <a:rPr lang="tr-TR" sz="4000" b="1" dirty="0"/>
              <a:t>Yalova Model Ormanı Defne Dikim ve Rehabilitasyonu</a:t>
            </a:r>
            <a:br>
              <a:rPr lang="tr-TR" sz="4000" b="1" dirty="0"/>
            </a:br>
            <a:r>
              <a:rPr lang="tr-TR" sz="4000" b="1" dirty="0">
                <a:solidFill>
                  <a:schemeClr val="accent1"/>
                </a:solidFill>
              </a:rPr>
              <a:t>Yalova Model </a:t>
            </a:r>
            <a:r>
              <a:rPr lang="tr-TR" sz="4000" b="1" dirty="0" err="1">
                <a:solidFill>
                  <a:schemeClr val="accent1"/>
                </a:solidFill>
              </a:rPr>
              <a:t>Forest’s</a:t>
            </a:r>
            <a:r>
              <a:rPr lang="tr-TR" sz="4000" b="1" dirty="0">
                <a:solidFill>
                  <a:schemeClr val="accent1"/>
                </a:solidFill>
              </a:rPr>
              <a:t> </a:t>
            </a:r>
            <a:r>
              <a:rPr lang="tr-TR" sz="4000" b="1" dirty="0" err="1">
                <a:solidFill>
                  <a:schemeClr val="accent1"/>
                </a:solidFill>
              </a:rPr>
              <a:t>Laurel</a:t>
            </a:r>
            <a:r>
              <a:rPr lang="tr-TR" sz="4000" b="1" dirty="0">
                <a:solidFill>
                  <a:schemeClr val="accent1"/>
                </a:solidFill>
              </a:rPr>
              <a:t> </a:t>
            </a:r>
            <a:r>
              <a:rPr lang="tr-TR" sz="4000" b="1" dirty="0" err="1">
                <a:solidFill>
                  <a:schemeClr val="accent1"/>
                </a:solidFill>
              </a:rPr>
              <a:t>Planting</a:t>
            </a:r>
            <a:r>
              <a:rPr lang="tr-TR" sz="4000" b="1" dirty="0">
                <a:solidFill>
                  <a:schemeClr val="accent1"/>
                </a:solidFill>
              </a:rPr>
              <a:t> </a:t>
            </a:r>
            <a:r>
              <a:rPr lang="tr-TR" sz="4000" b="1" dirty="0" err="1">
                <a:solidFill>
                  <a:schemeClr val="accent1"/>
                </a:solidFill>
              </a:rPr>
              <a:t>and</a:t>
            </a:r>
            <a:r>
              <a:rPr lang="tr-TR" sz="4000" b="1" dirty="0">
                <a:solidFill>
                  <a:schemeClr val="accent1"/>
                </a:solidFill>
              </a:rPr>
              <a:t> </a:t>
            </a:r>
            <a:r>
              <a:rPr lang="tr-TR" sz="4000" b="1" dirty="0" err="1">
                <a:solidFill>
                  <a:schemeClr val="accent1"/>
                </a:solidFill>
              </a:rPr>
              <a:t>Rehabilitation</a:t>
            </a:r>
            <a:endParaRPr lang="tr-TR" dirty="0">
              <a:solidFill>
                <a:schemeClr val="accent1"/>
              </a:solidFill>
            </a:endParaRPr>
          </a:p>
        </p:txBody>
      </p:sp>
      <p:pic>
        <p:nvPicPr>
          <p:cNvPr id="8" name="Resim 7">
            <a:extLst>
              <a:ext uri="{FF2B5EF4-FFF2-40B4-BE49-F238E27FC236}">
                <a16:creationId xmlns:a16="http://schemas.microsoft.com/office/drawing/2014/main" id="{808E536B-5273-4E73-9186-3AD0DC1E1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544" y="1690688"/>
            <a:ext cx="4266079" cy="4082978"/>
          </a:xfrm>
          <a:prstGeom prst="rect">
            <a:avLst/>
          </a:prstGeom>
        </p:spPr>
      </p:pic>
      <p:pic>
        <p:nvPicPr>
          <p:cNvPr id="9" name="Resim 8">
            <a:extLst>
              <a:ext uri="{FF2B5EF4-FFF2-40B4-BE49-F238E27FC236}">
                <a16:creationId xmlns:a16="http://schemas.microsoft.com/office/drawing/2014/main" id="{3BCE353C-3839-43C5-8972-8A91D7EF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77" y="1690688"/>
            <a:ext cx="6902823" cy="4082978"/>
          </a:xfrm>
          <a:prstGeom prst="rect">
            <a:avLst/>
          </a:prstGeom>
        </p:spPr>
      </p:pic>
      <p:sp>
        <p:nvSpPr>
          <p:cNvPr id="10" name="Metin kutusu 9">
            <a:extLst>
              <a:ext uri="{FF2B5EF4-FFF2-40B4-BE49-F238E27FC236}">
                <a16:creationId xmlns:a16="http://schemas.microsoft.com/office/drawing/2014/main" id="{BE0344F1-C458-4422-AC41-94FFF5DC8B26}"/>
              </a:ext>
            </a:extLst>
          </p:cNvPr>
          <p:cNvSpPr txBox="1"/>
          <p:nvPr/>
        </p:nvSpPr>
        <p:spPr>
          <a:xfrm>
            <a:off x="412377" y="5893095"/>
            <a:ext cx="2702239" cy="830997"/>
          </a:xfrm>
          <a:prstGeom prst="rect">
            <a:avLst/>
          </a:prstGeom>
          <a:noFill/>
        </p:spPr>
        <p:txBody>
          <a:bodyPr wrap="square" rtlCol="0">
            <a:spAutoFit/>
          </a:bodyPr>
          <a:lstStyle/>
          <a:p>
            <a:r>
              <a:rPr lang="tr-TR" sz="1600" dirty="0"/>
              <a:t>Sahil Çamında Reçine Üretimi</a:t>
            </a:r>
          </a:p>
          <a:p>
            <a:r>
              <a:rPr lang="tr-TR" sz="1600" dirty="0" err="1">
                <a:solidFill>
                  <a:schemeClr val="accent1"/>
                </a:solidFill>
              </a:rPr>
              <a:t>Gum</a:t>
            </a:r>
            <a:r>
              <a:rPr lang="tr-TR" sz="1600" dirty="0">
                <a:solidFill>
                  <a:schemeClr val="accent1"/>
                </a:solidFill>
              </a:rPr>
              <a:t> </a:t>
            </a:r>
            <a:r>
              <a:rPr lang="tr-TR" sz="1600" dirty="0" err="1">
                <a:solidFill>
                  <a:schemeClr val="accent1"/>
                </a:solidFill>
              </a:rPr>
              <a:t>Manufacturing</a:t>
            </a:r>
            <a:r>
              <a:rPr lang="tr-TR" sz="1600" dirty="0">
                <a:solidFill>
                  <a:schemeClr val="accent1"/>
                </a:solidFill>
              </a:rPr>
              <a:t> </a:t>
            </a:r>
            <a:r>
              <a:rPr lang="tr-TR" sz="1600" dirty="0" err="1">
                <a:solidFill>
                  <a:schemeClr val="accent1"/>
                </a:solidFill>
              </a:rPr>
              <a:t>from</a:t>
            </a:r>
            <a:r>
              <a:rPr lang="tr-TR" sz="1600" dirty="0">
                <a:solidFill>
                  <a:schemeClr val="accent1"/>
                </a:solidFill>
              </a:rPr>
              <a:t> </a:t>
            </a:r>
            <a:r>
              <a:rPr lang="tr-TR" sz="1600" dirty="0" err="1">
                <a:solidFill>
                  <a:schemeClr val="accent1"/>
                </a:solidFill>
              </a:rPr>
              <a:t>Maritime</a:t>
            </a:r>
            <a:r>
              <a:rPr lang="tr-TR" sz="1600" dirty="0">
                <a:solidFill>
                  <a:schemeClr val="accent1"/>
                </a:solidFill>
              </a:rPr>
              <a:t> </a:t>
            </a:r>
            <a:r>
              <a:rPr lang="tr-TR" sz="1600" dirty="0" err="1">
                <a:solidFill>
                  <a:schemeClr val="accent1"/>
                </a:solidFill>
              </a:rPr>
              <a:t>Pine</a:t>
            </a:r>
            <a:r>
              <a:rPr lang="tr-TR" sz="1600" dirty="0">
                <a:solidFill>
                  <a:schemeClr val="accent1"/>
                </a:solidFill>
              </a:rPr>
              <a:t> (</a:t>
            </a:r>
            <a:r>
              <a:rPr lang="tr-TR" sz="1600" i="1" dirty="0" err="1">
                <a:solidFill>
                  <a:schemeClr val="accent1"/>
                </a:solidFill>
              </a:rPr>
              <a:t>Pinus</a:t>
            </a:r>
            <a:r>
              <a:rPr lang="tr-TR" sz="1600" i="1" dirty="0">
                <a:solidFill>
                  <a:schemeClr val="accent1"/>
                </a:solidFill>
              </a:rPr>
              <a:t> </a:t>
            </a:r>
            <a:r>
              <a:rPr lang="tr-TR" sz="1600" i="1" dirty="0" err="1">
                <a:solidFill>
                  <a:schemeClr val="accent1"/>
                </a:solidFill>
              </a:rPr>
              <a:t>pinaster</a:t>
            </a:r>
            <a:r>
              <a:rPr lang="tr-TR" sz="1600" dirty="0">
                <a:solidFill>
                  <a:schemeClr val="bg1"/>
                </a:solidFill>
              </a:rPr>
              <a:t>)</a:t>
            </a:r>
          </a:p>
        </p:txBody>
      </p:sp>
      <p:sp>
        <p:nvSpPr>
          <p:cNvPr id="11" name="Metin kutusu 10">
            <a:extLst>
              <a:ext uri="{FF2B5EF4-FFF2-40B4-BE49-F238E27FC236}">
                <a16:creationId xmlns:a16="http://schemas.microsoft.com/office/drawing/2014/main" id="{46F98C25-F743-4493-B382-594218E49415}"/>
              </a:ext>
            </a:extLst>
          </p:cNvPr>
          <p:cNvSpPr txBox="1"/>
          <p:nvPr/>
        </p:nvSpPr>
        <p:spPr>
          <a:xfrm>
            <a:off x="8478818" y="1690688"/>
            <a:ext cx="2644589" cy="923330"/>
          </a:xfrm>
          <a:prstGeom prst="rect">
            <a:avLst/>
          </a:prstGeom>
          <a:noFill/>
        </p:spPr>
        <p:txBody>
          <a:bodyPr wrap="square" rtlCol="0">
            <a:spAutoFit/>
          </a:bodyPr>
          <a:lstStyle/>
          <a:p>
            <a:r>
              <a:rPr lang="tr-TR" dirty="0">
                <a:solidFill>
                  <a:schemeClr val="bg1"/>
                </a:solidFill>
              </a:rPr>
              <a:t>Defne Üretimi</a:t>
            </a:r>
          </a:p>
          <a:p>
            <a:r>
              <a:rPr lang="tr-TR" dirty="0" err="1">
                <a:solidFill>
                  <a:schemeClr val="accent4">
                    <a:lumMod val="60000"/>
                    <a:lumOff val="40000"/>
                  </a:schemeClr>
                </a:solidFill>
              </a:rPr>
              <a:t>Daphne</a:t>
            </a:r>
            <a:r>
              <a:rPr lang="tr-TR" dirty="0">
                <a:solidFill>
                  <a:schemeClr val="accent4">
                    <a:lumMod val="60000"/>
                    <a:lumOff val="40000"/>
                  </a:schemeClr>
                </a:solidFill>
              </a:rPr>
              <a:t> </a:t>
            </a:r>
            <a:r>
              <a:rPr lang="tr-TR" dirty="0" err="1">
                <a:solidFill>
                  <a:schemeClr val="accent4">
                    <a:lumMod val="60000"/>
                    <a:lumOff val="40000"/>
                  </a:schemeClr>
                </a:solidFill>
              </a:rPr>
              <a:t>manufacturing</a:t>
            </a:r>
            <a:r>
              <a:rPr lang="tr-TR" dirty="0">
                <a:solidFill>
                  <a:schemeClr val="accent4">
                    <a:lumMod val="60000"/>
                    <a:lumOff val="40000"/>
                  </a:schemeClr>
                </a:solidFill>
              </a:rPr>
              <a:t> (</a:t>
            </a:r>
            <a:r>
              <a:rPr lang="tr-TR" i="1" dirty="0" err="1">
                <a:solidFill>
                  <a:schemeClr val="accent4">
                    <a:lumMod val="60000"/>
                    <a:lumOff val="40000"/>
                  </a:schemeClr>
                </a:solidFill>
              </a:rPr>
              <a:t>Laurus</a:t>
            </a:r>
            <a:r>
              <a:rPr lang="tr-TR" i="1" dirty="0">
                <a:solidFill>
                  <a:schemeClr val="accent4">
                    <a:lumMod val="60000"/>
                    <a:lumOff val="40000"/>
                  </a:schemeClr>
                </a:solidFill>
              </a:rPr>
              <a:t> </a:t>
            </a:r>
            <a:r>
              <a:rPr lang="tr-TR" i="1" dirty="0" err="1">
                <a:solidFill>
                  <a:schemeClr val="accent4">
                    <a:lumMod val="60000"/>
                    <a:lumOff val="40000"/>
                  </a:schemeClr>
                </a:solidFill>
              </a:rPr>
              <a:t>nobilis</a:t>
            </a:r>
            <a:r>
              <a:rPr lang="tr-TR" dirty="0">
                <a:solidFill>
                  <a:schemeClr val="accent4">
                    <a:lumMod val="60000"/>
                    <a:lumOff val="40000"/>
                  </a:schemeClr>
                </a:solidFill>
              </a:rPr>
              <a:t>)</a:t>
            </a:r>
          </a:p>
        </p:txBody>
      </p:sp>
    </p:spTree>
    <p:extLst>
      <p:ext uri="{BB962C8B-B14F-4D97-AF65-F5344CB8AC3E}">
        <p14:creationId xmlns:p14="http://schemas.microsoft.com/office/powerpoint/2010/main" val="26750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DA10A0C-02C4-4454-B320-832D3E82053F}"/>
              </a:ext>
            </a:extLst>
          </p:cNvPr>
          <p:cNvSpPr>
            <a:spLocks noGrp="1"/>
          </p:cNvSpPr>
          <p:nvPr>
            <p:ph type="title"/>
          </p:nvPr>
        </p:nvSpPr>
        <p:spPr>
          <a:xfrm>
            <a:off x="749808" y="365125"/>
            <a:ext cx="10603992" cy="1325563"/>
          </a:xfrm>
        </p:spPr>
        <p:txBody>
          <a:bodyPr>
            <a:normAutofit fontScale="90000"/>
          </a:bodyPr>
          <a:lstStyle/>
          <a:p>
            <a:r>
              <a:rPr lang="tr-TR" b="1" dirty="0"/>
              <a:t>Yalova Model Ormanı 2019-2023 Faaliyet Raporu</a:t>
            </a:r>
            <a:br>
              <a:rPr lang="tr-TR" b="1" dirty="0"/>
            </a:br>
            <a:r>
              <a:rPr lang="tr-TR" b="1" dirty="0">
                <a:solidFill>
                  <a:schemeClr val="accent1"/>
                </a:solidFill>
              </a:rPr>
              <a:t>Yalova Model </a:t>
            </a:r>
            <a:r>
              <a:rPr lang="tr-TR" b="1" dirty="0" err="1">
                <a:solidFill>
                  <a:schemeClr val="accent1"/>
                </a:solidFill>
              </a:rPr>
              <a:t>Forest’s</a:t>
            </a:r>
            <a:r>
              <a:rPr lang="tr-TR" b="1" dirty="0">
                <a:solidFill>
                  <a:schemeClr val="accent1"/>
                </a:solidFill>
              </a:rPr>
              <a:t> Activity Report </a:t>
            </a:r>
            <a:r>
              <a:rPr lang="tr-TR" b="1" dirty="0" err="1">
                <a:solidFill>
                  <a:schemeClr val="accent1"/>
                </a:solidFill>
              </a:rPr>
              <a:t>for</a:t>
            </a:r>
            <a:r>
              <a:rPr lang="tr-TR" b="1" dirty="0">
                <a:solidFill>
                  <a:schemeClr val="accent1"/>
                </a:solidFill>
              </a:rPr>
              <a:t> 2019-2023</a:t>
            </a:r>
          </a:p>
        </p:txBody>
      </p:sp>
      <p:sp>
        <p:nvSpPr>
          <p:cNvPr id="6" name="İçerik Yer Tutucusu 5">
            <a:extLst>
              <a:ext uri="{FF2B5EF4-FFF2-40B4-BE49-F238E27FC236}">
                <a16:creationId xmlns:a16="http://schemas.microsoft.com/office/drawing/2014/main" id="{2661B84C-7455-4BCF-8A2B-24B1A2E3C35B}"/>
              </a:ext>
            </a:extLst>
          </p:cNvPr>
          <p:cNvSpPr>
            <a:spLocks noGrp="1"/>
          </p:cNvSpPr>
          <p:nvPr>
            <p:ph idx="1"/>
          </p:nvPr>
        </p:nvSpPr>
        <p:spPr>
          <a:xfrm>
            <a:off x="838200" y="2506662"/>
            <a:ext cx="10515600" cy="3546666"/>
          </a:xfrm>
        </p:spPr>
        <p:txBody>
          <a:bodyPr numCol="1">
            <a:normAutofit/>
          </a:bodyPr>
          <a:lstStyle/>
          <a:p>
            <a:pPr algn="just"/>
            <a:r>
              <a:rPr lang="tr-TR" dirty="0"/>
              <a:t>İlçe ormanlarında 2.560 km yeni orman yolu, büyük onarım, üst yapı, sanat yapısı inşa edildi. </a:t>
            </a:r>
          </a:p>
          <a:p>
            <a:pPr algn="just"/>
            <a:endParaRPr lang="tr-TR" dirty="0"/>
          </a:p>
          <a:p>
            <a:pPr algn="just"/>
            <a:r>
              <a:rPr lang="tr-TR" dirty="0">
                <a:solidFill>
                  <a:schemeClr val="accent1"/>
                </a:solidFill>
              </a:rPr>
              <a:t>2,560 km of </a:t>
            </a:r>
            <a:r>
              <a:rPr lang="tr-TR" dirty="0" err="1">
                <a:solidFill>
                  <a:schemeClr val="accent1"/>
                </a:solidFill>
              </a:rPr>
              <a:t>new</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roads</a:t>
            </a:r>
            <a:r>
              <a:rPr lang="tr-TR" dirty="0">
                <a:solidFill>
                  <a:schemeClr val="accent1"/>
                </a:solidFill>
              </a:rPr>
              <a:t>, </a:t>
            </a:r>
            <a:r>
              <a:rPr lang="tr-TR" dirty="0" err="1">
                <a:solidFill>
                  <a:schemeClr val="accent1"/>
                </a:solidFill>
              </a:rPr>
              <a:t>major</a:t>
            </a:r>
            <a:r>
              <a:rPr lang="tr-TR" dirty="0">
                <a:solidFill>
                  <a:schemeClr val="accent1"/>
                </a:solidFill>
              </a:rPr>
              <a:t> </a:t>
            </a:r>
            <a:r>
              <a:rPr lang="tr-TR" dirty="0" err="1">
                <a:solidFill>
                  <a:schemeClr val="accent1"/>
                </a:solidFill>
              </a:rPr>
              <a:t>repairs</a:t>
            </a:r>
            <a:r>
              <a:rPr lang="tr-TR" dirty="0">
                <a:solidFill>
                  <a:schemeClr val="accent1"/>
                </a:solidFill>
              </a:rPr>
              <a:t>, </a:t>
            </a:r>
            <a:r>
              <a:rPr lang="tr-TR" dirty="0" err="1">
                <a:solidFill>
                  <a:schemeClr val="accent1"/>
                </a:solidFill>
              </a:rPr>
              <a:t>superstructure</a:t>
            </a:r>
            <a:r>
              <a:rPr lang="tr-TR" dirty="0">
                <a:solidFill>
                  <a:schemeClr val="accent1"/>
                </a:solidFill>
              </a:rPr>
              <a:t> </a:t>
            </a:r>
            <a:r>
              <a:rPr lang="tr-TR" dirty="0" err="1">
                <a:solidFill>
                  <a:schemeClr val="accent1"/>
                </a:solidFill>
              </a:rPr>
              <a:t>and</a:t>
            </a:r>
            <a:r>
              <a:rPr lang="tr-TR" dirty="0">
                <a:solidFill>
                  <a:schemeClr val="accent1"/>
                </a:solidFill>
              </a:rPr>
              <a:t> art </a:t>
            </a:r>
            <a:r>
              <a:rPr lang="tr-TR" dirty="0" err="1">
                <a:solidFill>
                  <a:schemeClr val="accent1"/>
                </a:solidFill>
              </a:rPr>
              <a:t>structures</a:t>
            </a:r>
            <a:r>
              <a:rPr lang="tr-TR" dirty="0">
                <a:solidFill>
                  <a:schemeClr val="accent1"/>
                </a:solidFill>
              </a:rPr>
              <a:t> </a:t>
            </a:r>
            <a:r>
              <a:rPr lang="tr-TR" dirty="0" err="1">
                <a:solidFill>
                  <a:schemeClr val="accent1"/>
                </a:solidFill>
              </a:rPr>
              <a:t>were</a:t>
            </a:r>
            <a:r>
              <a:rPr lang="tr-TR" dirty="0">
                <a:solidFill>
                  <a:schemeClr val="accent1"/>
                </a:solidFill>
              </a:rPr>
              <a:t> </a:t>
            </a:r>
            <a:r>
              <a:rPr lang="tr-TR" dirty="0" err="1">
                <a:solidFill>
                  <a:schemeClr val="accent1"/>
                </a:solidFill>
              </a:rPr>
              <a:t>built</a:t>
            </a:r>
            <a:r>
              <a:rPr lang="tr-TR" dirty="0">
                <a:solidFill>
                  <a:schemeClr val="accent1"/>
                </a:solidFill>
              </a:rPr>
              <a:t> in </a:t>
            </a:r>
            <a:r>
              <a:rPr lang="tr-TR" dirty="0" err="1">
                <a:solidFill>
                  <a:schemeClr val="accent1"/>
                </a:solidFill>
              </a:rPr>
              <a:t>the</a:t>
            </a:r>
            <a:r>
              <a:rPr lang="tr-TR" dirty="0">
                <a:solidFill>
                  <a:schemeClr val="accent1"/>
                </a:solidFill>
              </a:rPr>
              <a:t> </a:t>
            </a:r>
            <a:r>
              <a:rPr lang="tr-TR" dirty="0" err="1">
                <a:solidFill>
                  <a:schemeClr val="accent1"/>
                </a:solidFill>
              </a:rPr>
              <a:t>district</a:t>
            </a:r>
            <a:r>
              <a:rPr lang="tr-TR" dirty="0">
                <a:solidFill>
                  <a:schemeClr val="accent1"/>
                </a:solidFill>
              </a:rPr>
              <a:t> </a:t>
            </a:r>
            <a:r>
              <a:rPr lang="tr-TR" dirty="0" err="1">
                <a:solidFill>
                  <a:schemeClr val="accent1"/>
                </a:solidFill>
              </a:rPr>
              <a:t>forests</a:t>
            </a:r>
            <a:r>
              <a:rPr lang="tr-TR" dirty="0">
                <a:solidFill>
                  <a:schemeClr val="accent1"/>
                </a:solidFill>
              </a:rPr>
              <a:t>. </a:t>
            </a:r>
          </a:p>
          <a:p>
            <a:endParaRPr lang="tr-TR" dirty="0"/>
          </a:p>
        </p:txBody>
      </p:sp>
    </p:spTree>
    <p:extLst>
      <p:ext uri="{BB962C8B-B14F-4D97-AF65-F5344CB8AC3E}">
        <p14:creationId xmlns:p14="http://schemas.microsoft.com/office/powerpoint/2010/main" val="165738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760F3-62ED-8640-A6B3-14E7C9AD496D}"/>
              </a:ext>
            </a:extLst>
          </p:cNvPr>
          <p:cNvSpPr>
            <a:spLocks noGrp="1"/>
          </p:cNvSpPr>
          <p:nvPr>
            <p:ph type="title"/>
          </p:nvPr>
        </p:nvSpPr>
        <p:spPr>
          <a:xfrm>
            <a:off x="838200" y="365125"/>
            <a:ext cx="10515600" cy="1088771"/>
          </a:xfrm>
        </p:spPr>
        <p:txBody>
          <a:bodyPr>
            <a:normAutofit fontScale="90000"/>
          </a:bodyPr>
          <a:lstStyle/>
          <a:p>
            <a:r>
              <a:rPr lang="en-US" b="1" dirty="0"/>
              <a:t>Model Orman </a:t>
            </a:r>
            <a:r>
              <a:rPr lang="en-US" b="1" dirty="0" err="1"/>
              <a:t>Kavramı</a:t>
            </a:r>
            <a:br>
              <a:rPr lang="en-US" b="1" dirty="0"/>
            </a:br>
            <a:r>
              <a:rPr lang="en-US" b="1" dirty="0">
                <a:solidFill>
                  <a:schemeClr val="accent1"/>
                </a:solidFill>
              </a:rPr>
              <a:t>The Meaning of Model Forest</a:t>
            </a:r>
          </a:p>
        </p:txBody>
      </p:sp>
      <p:sp>
        <p:nvSpPr>
          <p:cNvPr id="3" name="Espaço Reservado para Conteúdo 2">
            <a:extLst>
              <a:ext uri="{FF2B5EF4-FFF2-40B4-BE49-F238E27FC236}">
                <a16:creationId xmlns:a16="http://schemas.microsoft.com/office/drawing/2014/main" id="{01D74AE7-AFE2-D149-B202-0A8632FE5ADF}"/>
              </a:ext>
            </a:extLst>
          </p:cNvPr>
          <p:cNvSpPr>
            <a:spLocks noGrp="1"/>
          </p:cNvSpPr>
          <p:nvPr>
            <p:ph idx="1"/>
          </p:nvPr>
        </p:nvSpPr>
        <p:spPr>
          <a:xfrm>
            <a:off x="838200" y="1690688"/>
            <a:ext cx="11150600" cy="4065368"/>
          </a:xfrm>
        </p:spPr>
        <p:txBody>
          <a:bodyPr/>
          <a:lstStyle/>
          <a:p>
            <a:pPr marL="0" indent="0">
              <a:buNone/>
            </a:pPr>
            <a:r>
              <a:rPr lang="en-US" dirty="0"/>
              <a:t>“Model Orman” </a:t>
            </a:r>
            <a:r>
              <a:rPr lang="en-US" dirty="0" err="1"/>
              <a:t>kavramı</a:t>
            </a:r>
            <a:r>
              <a:rPr lang="en-US" dirty="0"/>
              <a:t>, ilk </a:t>
            </a:r>
            <a:r>
              <a:rPr lang="en-US" dirty="0" err="1"/>
              <a:t>kez</a:t>
            </a:r>
            <a:r>
              <a:rPr lang="en-US" dirty="0"/>
              <a:t> 1992 </a:t>
            </a:r>
            <a:r>
              <a:rPr lang="en-US" dirty="0" err="1"/>
              <a:t>yılında</a:t>
            </a:r>
            <a:r>
              <a:rPr lang="en-US" dirty="0"/>
              <a:t> Rio de </a:t>
            </a:r>
            <a:r>
              <a:rPr lang="en-US" dirty="0" err="1"/>
              <a:t>Janerio’da</a:t>
            </a:r>
            <a:r>
              <a:rPr lang="en-US" dirty="0"/>
              <a:t> </a:t>
            </a:r>
            <a:r>
              <a:rPr lang="en-US" dirty="0" err="1"/>
              <a:t>ortaya</a:t>
            </a:r>
            <a:r>
              <a:rPr lang="en-US" dirty="0"/>
              <a:t> </a:t>
            </a:r>
            <a:r>
              <a:rPr lang="en-US" dirty="0" err="1"/>
              <a:t>çıkmıştır</a:t>
            </a:r>
            <a:r>
              <a:rPr lang="en-US" dirty="0"/>
              <a:t>. </a:t>
            </a:r>
          </a:p>
          <a:p>
            <a:pPr marL="0" indent="0">
              <a:buNone/>
            </a:pPr>
            <a:r>
              <a:rPr lang="en-US" dirty="0">
                <a:solidFill>
                  <a:schemeClr val="accent1"/>
                </a:solidFill>
              </a:rPr>
              <a:t>The concept of ‘Model Forest’ has been created in Rio de </a:t>
            </a:r>
            <a:r>
              <a:rPr lang="en-US" dirty="0" err="1">
                <a:solidFill>
                  <a:schemeClr val="accent1"/>
                </a:solidFill>
              </a:rPr>
              <a:t>Janeio</a:t>
            </a:r>
            <a:r>
              <a:rPr lang="en-US" dirty="0">
                <a:solidFill>
                  <a:schemeClr val="accent1"/>
                </a:solidFill>
              </a:rPr>
              <a:t> in 1992 for the first time.</a:t>
            </a:r>
          </a:p>
          <a:p>
            <a:pPr marL="0" indent="0">
              <a:buNone/>
            </a:pPr>
            <a:r>
              <a:rPr lang="en-US" dirty="0"/>
              <a:t>Model Orman, </a:t>
            </a:r>
            <a:r>
              <a:rPr lang="en-US" dirty="0" err="1"/>
              <a:t>ormanların</a:t>
            </a:r>
            <a:r>
              <a:rPr lang="en-US" dirty="0"/>
              <a:t> </a:t>
            </a:r>
            <a:r>
              <a:rPr lang="en-US" dirty="0" err="1"/>
              <a:t>sürdürülebilirliğini</a:t>
            </a:r>
            <a:r>
              <a:rPr lang="en-US" dirty="0"/>
              <a:t>, </a:t>
            </a:r>
            <a:r>
              <a:rPr lang="en-US" dirty="0" err="1"/>
              <a:t>içinde</a:t>
            </a:r>
            <a:r>
              <a:rPr lang="en-US" dirty="0"/>
              <a:t> </a:t>
            </a:r>
            <a:r>
              <a:rPr lang="en-US" dirty="0" err="1"/>
              <a:t>yaşayan</a:t>
            </a:r>
            <a:r>
              <a:rPr lang="en-US" dirty="0"/>
              <a:t> </a:t>
            </a:r>
            <a:r>
              <a:rPr lang="en-US" dirty="0" err="1"/>
              <a:t>insanların</a:t>
            </a:r>
            <a:r>
              <a:rPr lang="en-US" dirty="0"/>
              <a:t> </a:t>
            </a:r>
            <a:r>
              <a:rPr lang="en-US" dirty="0" err="1"/>
              <a:t>sosyal</a:t>
            </a:r>
            <a:r>
              <a:rPr lang="en-US" dirty="0"/>
              <a:t>, </a:t>
            </a:r>
            <a:r>
              <a:rPr lang="en-US" dirty="0" err="1"/>
              <a:t>ekonomik</a:t>
            </a:r>
            <a:r>
              <a:rPr lang="en-US" dirty="0"/>
              <a:t> </a:t>
            </a:r>
            <a:r>
              <a:rPr lang="en-US" dirty="0" err="1"/>
              <a:t>ve</a:t>
            </a:r>
            <a:r>
              <a:rPr lang="en-US" dirty="0"/>
              <a:t> </a:t>
            </a:r>
            <a:r>
              <a:rPr lang="en-US" dirty="0" err="1"/>
              <a:t>kültürel</a:t>
            </a:r>
            <a:r>
              <a:rPr lang="en-US" dirty="0"/>
              <a:t> </a:t>
            </a:r>
            <a:r>
              <a:rPr lang="en-US" dirty="0" err="1"/>
              <a:t>yönden</a:t>
            </a:r>
            <a:r>
              <a:rPr lang="en-US" dirty="0"/>
              <a:t> </a:t>
            </a:r>
            <a:r>
              <a:rPr lang="en-US" dirty="0" err="1"/>
              <a:t>gelişimleri</a:t>
            </a:r>
            <a:r>
              <a:rPr lang="en-US" dirty="0"/>
              <a:t> </a:t>
            </a:r>
            <a:r>
              <a:rPr lang="en-US" dirty="0" err="1"/>
              <a:t>ile</a:t>
            </a:r>
            <a:r>
              <a:rPr lang="en-US" dirty="0"/>
              <a:t> </a:t>
            </a:r>
            <a:r>
              <a:rPr lang="en-US" dirty="0" err="1"/>
              <a:t>bağdaştıran</a:t>
            </a:r>
            <a:r>
              <a:rPr lang="en-US" dirty="0"/>
              <a:t> </a:t>
            </a:r>
            <a:r>
              <a:rPr lang="en-US" dirty="0" err="1"/>
              <a:t>bir</a:t>
            </a:r>
            <a:r>
              <a:rPr lang="en-US" dirty="0"/>
              <a:t> </a:t>
            </a:r>
            <a:r>
              <a:rPr lang="en-US" dirty="0" err="1"/>
              <a:t>kavramdır</a:t>
            </a:r>
            <a:r>
              <a:rPr lang="en-US" dirty="0"/>
              <a:t>. </a:t>
            </a:r>
          </a:p>
          <a:p>
            <a:pPr marL="0" indent="0">
              <a:buNone/>
            </a:pPr>
            <a:r>
              <a:rPr lang="en-US" dirty="0">
                <a:solidFill>
                  <a:schemeClr val="accent1"/>
                </a:solidFill>
              </a:rPr>
              <a:t>Model Forest is a concept that associates the sustainability of forests with the social, economic and cultural development of the people living in them.</a:t>
            </a:r>
          </a:p>
          <a:p>
            <a:pPr marL="0" indent="0">
              <a:buNone/>
            </a:pPr>
            <a:endParaRPr lang="pt-BR" dirty="0"/>
          </a:p>
        </p:txBody>
      </p:sp>
    </p:spTree>
    <p:extLst>
      <p:ext uri="{BB962C8B-B14F-4D97-AF65-F5344CB8AC3E}">
        <p14:creationId xmlns:p14="http://schemas.microsoft.com/office/powerpoint/2010/main" val="1712320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0F1C1D3-1AD8-4155-A8AD-7924C53BD283}"/>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25E39491-5C84-4115-A159-2432C9764517}"/>
              </a:ext>
            </a:extLst>
          </p:cNvPr>
          <p:cNvPicPr>
            <a:picLocks noChangeAspect="1"/>
          </p:cNvPicPr>
          <p:nvPr/>
        </p:nvPicPr>
        <p:blipFill rotWithShape="1">
          <a:blip r:embed="rId2">
            <a:extLst>
              <a:ext uri="{28A0092B-C50C-407E-A947-70E740481C1C}">
                <a14:useLocalDpi xmlns:a14="http://schemas.microsoft.com/office/drawing/2010/main" val="0"/>
              </a:ext>
            </a:extLst>
          </a:blip>
          <a:srcRect r="3529"/>
          <a:stretch/>
        </p:blipFill>
        <p:spPr>
          <a:xfrm>
            <a:off x="0" y="0"/>
            <a:ext cx="12192000" cy="58887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98641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86D71-B8DC-B146-9EFE-0E1748D89BD0}"/>
              </a:ext>
            </a:extLst>
          </p:cNvPr>
          <p:cNvSpPr>
            <a:spLocks noGrp="1"/>
          </p:cNvSpPr>
          <p:nvPr>
            <p:ph type="ctrTitle"/>
          </p:nvPr>
        </p:nvSpPr>
        <p:spPr>
          <a:xfrm>
            <a:off x="1524000" y="2125208"/>
            <a:ext cx="9144000" cy="1303792"/>
          </a:xfrm>
        </p:spPr>
        <p:txBody>
          <a:bodyPr>
            <a:normAutofit/>
          </a:bodyPr>
          <a:lstStyle/>
          <a:p>
            <a:r>
              <a:rPr lang="pt-BR" sz="8000" b="1" dirty="0" err="1">
                <a:solidFill>
                  <a:schemeClr val="bg1"/>
                </a:solidFill>
              </a:rPr>
              <a:t>Thank</a:t>
            </a:r>
            <a:r>
              <a:rPr lang="pt-BR" sz="8000" b="1" dirty="0">
                <a:solidFill>
                  <a:schemeClr val="bg1"/>
                </a:solidFill>
              </a:rPr>
              <a:t> </a:t>
            </a:r>
            <a:r>
              <a:rPr lang="pt-BR" sz="8000" b="1" dirty="0" err="1">
                <a:solidFill>
                  <a:schemeClr val="bg1"/>
                </a:solidFill>
              </a:rPr>
              <a:t>you</a:t>
            </a:r>
            <a:r>
              <a:rPr lang="pt-BR" sz="8000" b="1" dirty="0">
                <a:solidFill>
                  <a:schemeClr val="bg1"/>
                </a:solidFill>
              </a:rPr>
              <a:t>!</a:t>
            </a:r>
          </a:p>
        </p:txBody>
      </p:sp>
    </p:spTree>
    <p:extLst>
      <p:ext uri="{BB962C8B-B14F-4D97-AF65-F5344CB8AC3E}">
        <p14:creationId xmlns:p14="http://schemas.microsoft.com/office/powerpoint/2010/main" val="22493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C3696E0-A7E4-4E66-9A13-8B3B305252A7}"/>
              </a:ext>
            </a:extLst>
          </p:cNvPr>
          <p:cNvSpPr>
            <a:spLocks noGrp="1"/>
          </p:cNvSpPr>
          <p:nvPr>
            <p:ph type="title"/>
          </p:nvPr>
        </p:nvSpPr>
        <p:spPr/>
        <p:txBody>
          <a:bodyPr>
            <a:normAutofit/>
          </a:bodyPr>
          <a:lstStyle/>
          <a:p>
            <a:r>
              <a:rPr lang="en-US" b="1" dirty="0"/>
              <a:t>Model Orman </a:t>
            </a:r>
            <a:r>
              <a:rPr lang="en-US" b="1" dirty="0" err="1"/>
              <a:t>Kavramı</a:t>
            </a:r>
            <a:br>
              <a:rPr lang="en-US" b="1" dirty="0"/>
            </a:br>
            <a:r>
              <a:rPr lang="en-US" b="1" dirty="0">
                <a:solidFill>
                  <a:schemeClr val="accent1"/>
                </a:solidFill>
              </a:rPr>
              <a:t>The Meaning of Model Forest</a:t>
            </a:r>
          </a:p>
        </p:txBody>
      </p:sp>
      <p:sp>
        <p:nvSpPr>
          <p:cNvPr id="3" name="İçerik Yer Tutucusu 2">
            <a:extLst>
              <a:ext uri="{FF2B5EF4-FFF2-40B4-BE49-F238E27FC236}">
                <a16:creationId xmlns:a16="http://schemas.microsoft.com/office/drawing/2014/main" id="{30B5C31C-3772-412E-9056-1F4F057D67D2}"/>
              </a:ext>
            </a:extLst>
          </p:cNvPr>
          <p:cNvSpPr>
            <a:spLocks noGrp="1"/>
          </p:cNvSpPr>
          <p:nvPr>
            <p:ph idx="1"/>
          </p:nvPr>
        </p:nvSpPr>
        <p:spPr>
          <a:xfrm>
            <a:off x="6638544" y="1825625"/>
            <a:ext cx="4715256" cy="4351338"/>
          </a:xfrm>
        </p:spPr>
        <p:txBody>
          <a:bodyPr/>
          <a:lstStyle/>
          <a:p>
            <a:pPr marL="0" indent="0">
              <a:buNone/>
            </a:pPr>
            <a:r>
              <a:rPr lang="tr-TR" dirty="0"/>
              <a:t>Model Ormanın 3 ana dayanağı bulunmaktadır. Bunlar; Orman Havzası, Ortaklık ve Sürdürülebilirlik.</a:t>
            </a:r>
          </a:p>
          <a:p>
            <a:pPr marL="0" indent="0">
              <a:buNone/>
            </a:pPr>
            <a:r>
              <a:rPr lang="tr-TR" dirty="0">
                <a:solidFill>
                  <a:schemeClr val="accent1"/>
                </a:solidFill>
              </a:rPr>
              <a:t>Model </a:t>
            </a:r>
            <a:r>
              <a:rPr lang="tr-TR" dirty="0" err="1">
                <a:solidFill>
                  <a:schemeClr val="accent1"/>
                </a:solidFill>
              </a:rPr>
              <a:t>Forest</a:t>
            </a:r>
            <a:r>
              <a:rPr lang="tr-TR" dirty="0">
                <a:solidFill>
                  <a:schemeClr val="accent1"/>
                </a:solidFill>
              </a:rPr>
              <a:t> has 3 main </a:t>
            </a:r>
            <a:r>
              <a:rPr lang="tr-TR" dirty="0" err="1">
                <a:solidFill>
                  <a:schemeClr val="accent1"/>
                </a:solidFill>
              </a:rPr>
              <a:t>pillars</a:t>
            </a:r>
            <a:r>
              <a:rPr lang="tr-TR" dirty="0">
                <a:solidFill>
                  <a:schemeClr val="accent1"/>
                </a:solidFill>
              </a:rPr>
              <a:t>. </a:t>
            </a:r>
            <a:r>
              <a:rPr lang="tr-TR" dirty="0" err="1">
                <a:solidFill>
                  <a:schemeClr val="accent1"/>
                </a:solidFill>
              </a:rPr>
              <a:t>These</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Watershed</a:t>
            </a:r>
            <a:r>
              <a:rPr lang="tr-TR" dirty="0">
                <a:solidFill>
                  <a:schemeClr val="accent1"/>
                </a:solidFill>
              </a:rPr>
              <a:t>, </a:t>
            </a:r>
            <a:r>
              <a:rPr lang="tr-TR" dirty="0" err="1">
                <a:solidFill>
                  <a:schemeClr val="accent1"/>
                </a:solidFill>
              </a:rPr>
              <a:t>Partnership</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Sustainability</a:t>
            </a:r>
            <a:r>
              <a:rPr lang="tr-TR" dirty="0">
                <a:solidFill>
                  <a:schemeClr val="accent1"/>
                </a:solidFill>
              </a:rPr>
              <a:t>.</a:t>
            </a:r>
          </a:p>
          <a:p>
            <a:endParaRPr lang="tr-TR" dirty="0"/>
          </a:p>
        </p:txBody>
      </p:sp>
      <p:grpSp>
        <p:nvGrpSpPr>
          <p:cNvPr id="4" name="Grup 3">
            <a:extLst>
              <a:ext uri="{FF2B5EF4-FFF2-40B4-BE49-F238E27FC236}">
                <a16:creationId xmlns:a16="http://schemas.microsoft.com/office/drawing/2014/main" id="{C270BEBB-620D-4733-A152-36FBDD4B6BBB}"/>
              </a:ext>
            </a:extLst>
          </p:cNvPr>
          <p:cNvGrpSpPr/>
          <p:nvPr/>
        </p:nvGrpSpPr>
        <p:grpSpPr>
          <a:xfrm>
            <a:off x="904957" y="1690688"/>
            <a:ext cx="4910628" cy="3878453"/>
            <a:chOff x="1014684" y="1991995"/>
            <a:chExt cx="5761355" cy="4866005"/>
          </a:xfrm>
        </p:grpSpPr>
        <p:pic>
          <p:nvPicPr>
            <p:cNvPr id="5" name="Resim 4">
              <a:extLst>
                <a:ext uri="{FF2B5EF4-FFF2-40B4-BE49-F238E27FC236}">
                  <a16:creationId xmlns:a16="http://schemas.microsoft.com/office/drawing/2014/main" id="{357DE660-C049-4F15-AA91-2F449A488C2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14684" y="1991995"/>
              <a:ext cx="5761355" cy="4866005"/>
            </a:xfrm>
            <a:prstGeom prst="rect">
              <a:avLst/>
            </a:prstGeom>
            <a:ln>
              <a:noFill/>
            </a:ln>
          </p:spPr>
        </p:pic>
        <p:sp>
          <p:nvSpPr>
            <p:cNvPr id="6" name="Metin kutusu 5">
              <a:extLst>
                <a:ext uri="{FF2B5EF4-FFF2-40B4-BE49-F238E27FC236}">
                  <a16:creationId xmlns:a16="http://schemas.microsoft.com/office/drawing/2014/main" id="{7FA2A215-1ABF-4D25-A487-AFDB47595F90}"/>
                </a:ext>
              </a:extLst>
            </p:cNvPr>
            <p:cNvSpPr txBox="1"/>
            <p:nvPr/>
          </p:nvSpPr>
          <p:spPr>
            <a:xfrm>
              <a:off x="4705510" y="3355212"/>
              <a:ext cx="1848493" cy="540602"/>
            </a:xfrm>
            <a:prstGeom prst="rect">
              <a:avLst/>
            </a:prstGeom>
            <a:noFill/>
          </p:spPr>
          <p:txBody>
            <a:bodyPr wrap="square" rtlCol="0">
              <a:spAutoFit/>
            </a:bodyPr>
            <a:lstStyle/>
            <a:p>
              <a:r>
                <a:rPr lang="tr-TR" sz="2200" b="1" i="1" dirty="0" err="1">
                  <a:solidFill>
                    <a:schemeClr val="accent1"/>
                  </a:solidFill>
                </a:rPr>
                <a:t>Partnership</a:t>
              </a:r>
              <a:endParaRPr lang="tr-TR" sz="2200" b="1" i="1" dirty="0">
                <a:solidFill>
                  <a:schemeClr val="accent1"/>
                </a:solidFill>
              </a:endParaRPr>
            </a:p>
          </p:txBody>
        </p:sp>
        <p:sp>
          <p:nvSpPr>
            <p:cNvPr id="7" name="Metin kutusu 6">
              <a:extLst>
                <a:ext uri="{FF2B5EF4-FFF2-40B4-BE49-F238E27FC236}">
                  <a16:creationId xmlns:a16="http://schemas.microsoft.com/office/drawing/2014/main" id="{150B9069-677B-4EEB-BEBD-71ED001A596A}"/>
                </a:ext>
              </a:extLst>
            </p:cNvPr>
            <p:cNvSpPr txBox="1"/>
            <p:nvPr/>
          </p:nvSpPr>
          <p:spPr>
            <a:xfrm>
              <a:off x="1135781" y="3535325"/>
              <a:ext cx="1888922" cy="965360"/>
            </a:xfrm>
            <a:prstGeom prst="rect">
              <a:avLst/>
            </a:prstGeom>
            <a:noFill/>
          </p:spPr>
          <p:txBody>
            <a:bodyPr wrap="square" rtlCol="0">
              <a:spAutoFit/>
            </a:bodyPr>
            <a:lstStyle/>
            <a:p>
              <a:r>
                <a:rPr lang="tr-TR" sz="2200" b="1" i="1" dirty="0" err="1">
                  <a:solidFill>
                    <a:schemeClr val="accent1"/>
                  </a:solidFill>
                </a:rPr>
                <a:t>Forest</a:t>
              </a:r>
              <a:r>
                <a:rPr lang="tr-TR" sz="2200" b="1" i="1" dirty="0">
                  <a:solidFill>
                    <a:schemeClr val="accent1"/>
                  </a:solidFill>
                </a:rPr>
                <a:t> </a:t>
              </a:r>
              <a:r>
                <a:rPr lang="tr-TR" sz="2200" b="1" i="1" dirty="0" err="1">
                  <a:solidFill>
                    <a:schemeClr val="accent1"/>
                  </a:solidFill>
                </a:rPr>
                <a:t>Watershed</a:t>
              </a:r>
              <a:endParaRPr lang="tr-TR" sz="2200" b="1" i="1" dirty="0">
                <a:solidFill>
                  <a:schemeClr val="accent1"/>
                </a:solidFill>
              </a:endParaRPr>
            </a:p>
          </p:txBody>
        </p:sp>
        <p:sp>
          <p:nvSpPr>
            <p:cNvPr id="8" name="Metin kutusu 7">
              <a:extLst>
                <a:ext uri="{FF2B5EF4-FFF2-40B4-BE49-F238E27FC236}">
                  <a16:creationId xmlns:a16="http://schemas.microsoft.com/office/drawing/2014/main" id="{41159E3A-2009-43EB-93D9-4D51E9C4549E}"/>
                </a:ext>
              </a:extLst>
            </p:cNvPr>
            <p:cNvSpPr txBox="1"/>
            <p:nvPr/>
          </p:nvSpPr>
          <p:spPr>
            <a:xfrm>
              <a:off x="2836603" y="5944712"/>
              <a:ext cx="2117516" cy="540602"/>
            </a:xfrm>
            <a:prstGeom prst="rect">
              <a:avLst/>
            </a:prstGeom>
            <a:noFill/>
          </p:spPr>
          <p:txBody>
            <a:bodyPr wrap="square" rtlCol="0">
              <a:spAutoFit/>
            </a:bodyPr>
            <a:lstStyle/>
            <a:p>
              <a:r>
                <a:rPr lang="tr-TR" sz="2200" b="1" i="1" dirty="0" err="1">
                  <a:solidFill>
                    <a:schemeClr val="accent1"/>
                  </a:solidFill>
                </a:rPr>
                <a:t>Sustainability</a:t>
              </a:r>
              <a:endParaRPr lang="tr-TR" sz="2200" b="1" i="1" dirty="0">
                <a:solidFill>
                  <a:schemeClr val="accent1"/>
                </a:solidFill>
              </a:endParaRPr>
            </a:p>
          </p:txBody>
        </p:sp>
        <p:sp>
          <p:nvSpPr>
            <p:cNvPr id="9" name="Metin kutusu 8">
              <a:extLst>
                <a:ext uri="{FF2B5EF4-FFF2-40B4-BE49-F238E27FC236}">
                  <a16:creationId xmlns:a16="http://schemas.microsoft.com/office/drawing/2014/main" id="{E5AE6627-C44E-44D7-B166-5712BA17F1EA}"/>
                </a:ext>
              </a:extLst>
            </p:cNvPr>
            <p:cNvSpPr txBox="1"/>
            <p:nvPr/>
          </p:nvSpPr>
          <p:spPr>
            <a:xfrm>
              <a:off x="3024703" y="4398579"/>
              <a:ext cx="2016521" cy="540602"/>
            </a:xfrm>
            <a:prstGeom prst="rect">
              <a:avLst/>
            </a:prstGeom>
            <a:noFill/>
          </p:spPr>
          <p:txBody>
            <a:bodyPr wrap="square" rtlCol="0">
              <a:spAutoFit/>
            </a:bodyPr>
            <a:lstStyle/>
            <a:p>
              <a:r>
                <a:rPr lang="tr-TR" sz="2200" b="1" i="1" dirty="0">
                  <a:solidFill>
                    <a:schemeClr val="accent1"/>
                  </a:solidFill>
                </a:rPr>
                <a:t>Model </a:t>
              </a:r>
              <a:r>
                <a:rPr lang="tr-TR" sz="2200" b="1" i="1" dirty="0" err="1">
                  <a:solidFill>
                    <a:schemeClr val="accent1"/>
                  </a:solidFill>
                </a:rPr>
                <a:t>Forest</a:t>
              </a:r>
              <a:endParaRPr lang="tr-TR" sz="2200" b="1" i="1" dirty="0">
                <a:solidFill>
                  <a:schemeClr val="accent1"/>
                </a:solidFill>
              </a:endParaRPr>
            </a:p>
          </p:txBody>
        </p:sp>
      </p:grpSp>
    </p:spTree>
    <p:extLst>
      <p:ext uri="{BB962C8B-B14F-4D97-AF65-F5344CB8AC3E}">
        <p14:creationId xmlns:p14="http://schemas.microsoft.com/office/powerpoint/2010/main" val="68905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503E97A-23E3-4D16-909D-D842961B546B}"/>
              </a:ext>
            </a:extLst>
          </p:cNvPr>
          <p:cNvSpPr>
            <a:spLocks noGrp="1"/>
          </p:cNvSpPr>
          <p:nvPr>
            <p:ph type="title"/>
          </p:nvPr>
        </p:nvSpPr>
        <p:spPr/>
        <p:txBody>
          <a:bodyPr>
            <a:normAutofit/>
          </a:bodyPr>
          <a:lstStyle/>
          <a:p>
            <a:r>
              <a:rPr lang="en-US" b="1" dirty="0"/>
              <a:t>Model Orman </a:t>
            </a:r>
            <a:r>
              <a:rPr lang="en-US" b="1" dirty="0" err="1"/>
              <a:t>Prensipleri</a:t>
            </a:r>
            <a:br>
              <a:rPr lang="en-US" b="1" dirty="0"/>
            </a:br>
            <a:r>
              <a:rPr lang="en-US" b="1" dirty="0">
                <a:solidFill>
                  <a:schemeClr val="accent1"/>
                </a:solidFill>
              </a:rPr>
              <a:t>The Principles of Model Forest</a:t>
            </a:r>
          </a:p>
        </p:txBody>
      </p:sp>
      <p:sp>
        <p:nvSpPr>
          <p:cNvPr id="3" name="İçerik Yer Tutucusu 2">
            <a:extLst>
              <a:ext uri="{FF2B5EF4-FFF2-40B4-BE49-F238E27FC236}">
                <a16:creationId xmlns:a16="http://schemas.microsoft.com/office/drawing/2014/main" id="{2AD6A83F-6967-418F-8CF3-BA15CF86DC7C}"/>
              </a:ext>
            </a:extLst>
          </p:cNvPr>
          <p:cNvSpPr>
            <a:spLocks noGrp="1"/>
          </p:cNvSpPr>
          <p:nvPr>
            <p:ph idx="1"/>
          </p:nvPr>
        </p:nvSpPr>
        <p:spPr>
          <a:xfrm>
            <a:off x="5257800" y="1825625"/>
            <a:ext cx="6096000" cy="4351338"/>
          </a:xfrm>
        </p:spPr>
        <p:txBody>
          <a:bodyPr>
            <a:normAutofit fontScale="92500" lnSpcReduction="20000"/>
          </a:bodyPr>
          <a:lstStyle/>
          <a:p>
            <a:r>
              <a:rPr lang="en-US" dirty="0" err="1"/>
              <a:t>Geniş</a:t>
            </a:r>
            <a:r>
              <a:rPr lang="en-US" dirty="0"/>
              <a:t> </a:t>
            </a:r>
            <a:r>
              <a:rPr lang="en-US" dirty="0" err="1"/>
              <a:t>tabanlı</a:t>
            </a:r>
            <a:r>
              <a:rPr lang="en-US" dirty="0"/>
              <a:t> </a:t>
            </a:r>
            <a:r>
              <a:rPr lang="en-US" dirty="0" err="1"/>
              <a:t>ortaklık</a:t>
            </a:r>
            <a:r>
              <a:rPr lang="en-US" dirty="0"/>
              <a:t> </a:t>
            </a:r>
            <a:r>
              <a:rPr lang="en-US" dirty="0">
                <a:solidFill>
                  <a:schemeClr val="accent1"/>
                </a:solidFill>
              </a:rPr>
              <a:t>(Broad-based partnership)</a:t>
            </a:r>
          </a:p>
          <a:p>
            <a:r>
              <a:rPr lang="en-US" dirty="0" err="1"/>
              <a:t>Yeterli</a:t>
            </a:r>
            <a:r>
              <a:rPr lang="en-US" dirty="0"/>
              <a:t> </a:t>
            </a:r>
            <a:r>
              <a:rPr lang="en-US" dirty="0" err="1"/>
              <a:t>genişlikte</a:t>
            </a:r>
            <a:r>
              <a:rPr lang="en-US" dirty="0"/>
              <a:t> </a:t>
            </a:r>
            <a:r>
              <a:rPr lang="en-US" dirty="0" err="1"/>
              <a:t>bir</a:t>
            </a:r>
            <a:r>
              <a:rPr lang="en-US" dirty="0"/>
              <a:t> </a:t>
            </a:r>
            <a:r>
              <a:rPr lang="en-US" dirty="0" err="1"/>
              <a:t>alan</a:t>
            </a:r>
            <a:r>
              <a:rPr lang="en-US" dirty="0"/>
              <a:t> </a:t>
            </a:r>
            <a:r>
              <a:rPr lang="en-US" dirty="0">
                <a:solidFill>
                  <a:schemeClr val="accent1"/>
                </a:solidFill>
              </a:rPr>
              <a:t>(Area that wide enough)</a:t>
            </a:r>
          </a:p>
          <a:p>
            <a:r>
              <a:rPr lang="en-US" dirty="0" err="1"/>
              <a:t>Sürdürülebilirliğin</a:t>
            </a:r>
            <a:r>
              <a:rPr lang="en-US" dirty="0"/>
              <a:t> </a:t>
            </a:r>
            <a:r>
              <a:rPr lang="en-US" dirty="0" err="1"/>
              <a:t>taahhütü</a:t>
            </a:r>
            <a:r>
              <a:rPr lang="en-US" dirty="0"/>
              <a:t> </a:t>
            </a:r>
            <a:r>
              <a:rPr lang="en-US" dirty="0">
                <a:solidFill>
                  <a:schemeClr val="accent1"/>
                </a:solidFill>
              </a:rPr>
              <a:t>(The commitment of </a:t>
            </a:r>
            <a:r>
              <a:rPr lang="en-US" dirty="0" err="1">
                <a:solidFill>
                  <a:schemeClr val="accent1"/>
                </a:solidFill>
              </a:rPr>
              <a:t>sustainablity</a:t>
            </a:r>
            <a:r>
              <a:rPr lang="en-US" dirty="0">
                <a:solidFill>
                  <a:schemeClr val="accent1"/>
                </a:solidFill>
              </a:rPr>
              <a:t>)</a:t>
            </a:r>
          </a:p>
          <a:p>
            <a:r>
              <a:rPr lang="en-US" dirty="0" err="1"/>
              <a:t>İyi</a:t>
            </a:r>
            <a:r>
              <a:rPr lang="en-US" dirty="0"/>
              <a:t> </a:t>
            </a:r>
            <a:r>
              <a:rPr lang="en-US" dirty="0" err="1"/>
              <a:t>bir</a:t>
            </a:r>
            <a:r>
              <a:rPr lang="en-US" dirty="0"/>
              <a:t> </a:t>
            </a:r>
            <a:r>
              <a:rPr lang="en-US" dirty="0" err="1"/>
              <a:t>yönetişim</a:t>
            </a:r>
            <a:r>
              <a:rPr lang="en-US" dirty="0"/>
              <a:t> </a:t>
            </a:r>
            <a:r>
              <a:rPr lang="en-US" dirty="0">
                <a:solidFill>
                  <a:schemeClr val="accent1"/>
                </a:solidFill>
              </a:rPr>
              <a:t>(Well governance)</a:t>
            </a:r>
          </a:p>
          <a:p>
            <a:r>
              <a:rPr lang="en-US" dirty="0" err="1"/>
              <a:t>Geniş</a:t>
            </a:r>
            <a:r>
              <a:rPr lang="en-US" dirty="0"/>
              <a:t> </a:t>
            </a:r>
            <a:r>
              <a:rPr lang="en-US" dirty="0" err="1"/>
              <a:t>bir</a:t>
            </a:r>
            <a:r>
              <a:rPr lang="en-US" dirty="0"/>
              <a:t> </a:t>
            </a:r>
            <a:r>
              <a:rPr lang="en-US" dirty="0" err="1"/>
              <a:t>faaliyet</a:t>
            </a:r>
            <a:r>
              <a:rPr lang="en-US" dirty="0"/>
              <a:t> </a:t>
            </a:r>
            <a:r>
              <a:rPr lang="en-US" dirty="0" err="1"/>
              <a:t>programı</a:t>
            </a:r>
            <a:r>
              <a:rPr lang="en-US" dirty="0"/>
              <a:t> </a:t>
            </a:r>
            <a:r>
              <a:rPr lang="en-US" dirty="0">
                <a:solidFill>
                  <a:schemeClr val="accent1"/>
                </a:solidFill>
              </a:rPr>
              <a:t>(Broad action program)</a:t>
            </a:r>
          </a:p>
          <a:p>
            <a:r>
              <a:rPr lang="en-US" dirty="0"/>
              <a:t>Bilgi </a:t>
            </a:r>
            <a:r>
              <a:rPr lang="en-US" dirty="0" err="1"/>
              <a:t>paylaşımı</a:t>
            </a:r>
            <a:r>
              <a:rPr lang="en-US" dirty="0"/>
              <a:t>, </a:t>
            </a:r>
            <a:r>
              <a:rPr lang="en-US" dirty="0" err="1"/>
              <a:t>kapasite</a:t>
            </a:r>
            <a:r>
              <a:rPr lang="en-US" dirty="0"/>
              <a:t> </a:t>
            </a:r>
            <a:r>
              <a:rPr lang="en-US" dirty="0" err="1"/>
              <a:t>geliştirme</a:t>
            </a:r>
            <a:r>
              <a:rPr lang="en-US" dirty="0"/>
              <a:t> </a:t>
            </a:r>
            <a:r>
              <a:rPr lang="en-US" dirty="0" err="1"/>
              <a:t>ve</a:t>
            </a:r>
            <a:r>
              <a:rPr lang="en-US" dirty="0"/>
              <a:t> </a:t>
            </a:r>
            <a:r>
              <a:rPr lang="en-US" dirty="0" err="1"/>
              <a:t>ağ</a:t>
            </a:r>
            <a:r>
              <a:rPr lang="en-US" dirty="0"/>
              <a:t> </a:t>
            </a:r>
            <a:r>
              <a:rPr lang="en-US" dirty="0" err="1"/>
              <a:t>kurma</a:t>
            </a:r>
            <a:r>
              <a:rPr lang="en-US" dirty="0"/>
              <a:t> </a:t>
            </a:r>
            <a:r>
              <a:rPr lang="en-US" dirty="0">
                <a:solidFill>
                  <a:schemeClr val="accent1"/>
                </a:solidFill>
              </a:rPr>
              <a:t>(Sharing information, capacity progress, and making network)</a:t>
            </a:r>
          </a:p>
          <a:p>
            <a:pPr marL="0" indent="0">
              <a:buNone/>
            </a:pPr>
            <a:endParaRPr lang="tr-TR" dirty="0"/>
          </a:p>
        </p:txBody>
      </p:sp>
      <p:pic>
        <p:nvPicPr>
          <p:cNvPr id="4" name="İçerik Yer Tutucusu 3">
            <a:extLst>
              <a:ext uri="{FF2B5EF4-FFF2-40B4-BE49-F238E27FC236}">
                <a16:creationId xmlns:a16="http://schemas.microsoft.com/office/drawing/2014/main" id="{A0F06954-020A-4EA7-9529-D3F5ADED5192}"/>
              </a:ext>
            </a:extLst>
          </p:cNvPr>
          <p:cNvPicPr>
            <a:picLocks noChangeAspect="1"/>
          </p:cNvPicPr>
          <p:nvPr/>
        </p:nvPicPr>
        <p:blipFill>
          <a:blip r:embed="rId2"/>
          <a:stretch>
            <a:fillRect/>
          </a:stretch>
        </p:blipFill>
        <p:spPr>
          <a:xfrm>
            <a:off x="0" y="1540285"/>
            <a:ext cx="4917278" cy="4351338"/>
          </a:xfrm>
          <a:prstGeom prst="rect">
            <a:avLst/>
          </a:prstGeom>
        </p:spPr>
      </p:pic>
    </p:spTree>
    <p:extLst>
      <p:ext uri="{BB962C8B-B14F-4D97-AF65-F5344CB8AC3E}">
        <p14:creationId xmlns:p14="http://schemas.microsoft.com/office/powerpoint/2010/main" val="159330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4A49D1C-AAFD-4683-B336-5125503F4A3B}"/>
              </a:ext>
            </a:extLst>
          </p:cNvPr>
          <p:cNvSpPr>
            <a:spLocks noGrp="1"/>
          </p:cNvSpPr>
          <p:nvPr>
            <p:ph type="title"/>
          </p:nvPr>
        </p:nvSpPr>
        <p:spPr/>
        <p:txBody>
          <a:bodyPr>
            <a:normAutofit/>
          </a:bodyPr>
          <a:lstStyle/>
          <a:p>
            <a:r>
              <a:rPr lang="en-US" b="1" dirty="0" err="1"/>
              <a:t>Seçilme</a:t>
            </a:r>
            <a:r>
              <a:rPr lang="en-US" b="1" dirty="0"/>
              <a:t> </a:t>
            </a:r>
            <a:r>
              <a:rPr lang="en-US" b="1" dirty="0" err="1"/>
              <a:t>Nedenleri</a:t>
            </a:r>
            <a:br>
              <a:rPr lang="en-US" b="1" dirty="0"/>
            </a:br>
            <a:r>
              <a:rPr lang="en-US" b="1" dirty="0">
                <a:solidFill>
                  <a:schemeClr val="accent1"/>
                </a:solidFill>
              </a:rPr>
              <a:t>The </a:t>
            </a:r>
            <a:r>
              <a:rPr lang="en-US" b="1" dirty="0" err="1">
                <a:solidFill>
                  <a:schemeClr val="accent1"/>
                </a:solidFill>
              </a:rPr>
              <a:t>Criterias</a:t>
            </a:r>
            <a:r>
              <a:rPr lang="en-US" b="1" dirty="0">
                <a:solidFill>
                  <a:schemeClr val="accent1"/>
                </a:solidFill>
              </a:rPr>
              <a:t> of Selection</a:t>
            </a:r>
          </a:p>
        </p:txBody>
      </p:sp>
      <p:sp>
        <p:nvSpPr>
          <p:cNvPr id="9" name="Dikdörtgen 8">
            <a:extLst>
              <a:ext uri="{FF2B5EF4-FFF2-40B4-BE49-F238E27FC236}">
                <a16:creationId xmlns:a16="http://schemas.microsoft.com/office/drawing/2014/main" id="{39BA1140-1C75-47ED-85F3-1239A97557A6}"/>
              </a:ext>
            </a:extLst>
          </p:cNvPr>
          <p:cNvSpPr/>
          <p:nvPr/>
        </p:nvSpPr>
        <p:spPr>
          <a:xfrm>
            <a:off x="838200" y="1859340"/>
            <a:ext cx="10515600" cy="3785652"/>
          </a:xfrm>
          <a:prstGeom prst="rect">
            <a:avLst/>
          </a:prstGeom>
        </p:spPr>
        <p:txBody>
          <a:bodyPr wrap="square">
            <a:spAutoFit/>
          </a:bodyPr>
          <a:lstStyle/>
          <a:p>
            <a:pPr marL="457200" indent="-457200">
              <a:buFont typeface="+mj-lt"/>
              <a:buAutoNum type="arabicPeriod"/>
            </a:pPr>
            <a:r>
              <a:rPr lang="tr-TR" sz="2400" dirty="0"/>
              <a:t>Orman Peyzajı </a:t>
            </a:r>
            <a:r>
              <a:rPr lang="tr-TR" sz="2400" dirty="0">
                <a:solidFill>
                  <a:schemeClr val="accent1"/>
                </a:solidFill>
              </a:rPr>
              <a:t>(</a:t>
            </a:r>
            <a:r>
              <a:rPr lang="tr-TR" sz="2400" dirty="0" err="1">
                <a:solidFill>
                  <a:schemeClr val="accent1"/>
                </a:solidFill>
              </a:rPr>
              <a:t>Forest</a:t>
            </a:r>
            <a:r>
              <a:rPr lang="tr-TR" sz="2400" dirty="0">
                <a:solidFill>
                  <a:schemeClr val="accent1"/>
                </a:solidFill>
              </a:rPr>
              <a:t> </a:t>
            </a:r>
            <a:r>
              <a:rPr lang="tr-TR" sz="2400" dirty="0" err="1">
                <a:solidFill>
                  <a:schemeClr val="accent1"/>
                </a:solidFill>
              </a:rPr>
              <a:t>Landscape</a:t>
            </a:r>
            <a:r>
              <a:rPr lang="tr-TR" sz="2400" dirty="0">
                <a:solidFill>
                  <a:schemeClr val="accent1"/>
                </a:solidFill>
              </a:rPr>
              <a:t>)</a:t>
            </a:r>
          </a:p>
          <a:p>
            <a:pPr marL="457200" indent="-457200">
              <a:buFont typeface="+mj-lt"/>
              <a:buAutoNum type="arabicPeriod"/>
            </a:pPr>
            <a:r>
              <a:rPr lang="tr-TR" sz="2400" dirty="0"/>
              <a:t>Alanın % 59’unun ormanlarla kaplı olması </a:t>
            </a:r>
            <a:r>
              <a:rPr lang="tr-TR" sz="2400" dirty="0">
                <a:solidFill>
                  <a:schemeClr val="accent1"/>
                </a:solidFill>
              </a:rPr>
              <a:t>(59% </a:t>
            </a:r>
            <a:r>
              <a:rPr lang="tr-TR" sz="2400" dirty="0" err="1">
                <a:solidFill>
                  <a:schemeClr val="accent1"/>
                </a:solidFill>
              </a:rPr>
              <a:t>Forest</a:t>
            </a:r>
            <a:r>
              <a:rPr lang="tr-TR" sz="2400" dirty="0">
                <a:solidFill>
                  <a:schemeClr val="accent1"/>
                </a:solidFill>
              </a:rPr>
              <a:t> </a:t>
            </a:r>
            <a:r>
              <a:rPr lang="tr-TR" sz="2400" dirty="0" err="1">
                <a:solidFill>
                  <a:schemeClr val="accent1"/>
                </a:solidFill>
              </a:rPr>
              <a:t>Covered</a:t>
            </a:r>
            <a:r>
              <a:rPr lang="tr-TR" sz="2400" dirty="0">
                <a:solidFill>
                  <a:schemeClr val="accent1"/>
                </a:solidFill>
              </a:rPr>
              <a:t> </a:t>
            </a:r>
            <a:r>
              <a:rPr lang="tr-TR" sz="2400" dirty="0" err="1">
                <a:solidFill>
                  <a:schemeClr val="accent1"/>
                </a:solidFill>
              </a:rPr>
              <a:t>Area</a:t>
            </a:r>
            <a:r>
              <a:rPr lang="tr-TR" sz="2400" dirty="0">
                <a:solidFill>
                  <a:schemeClr val="accent1"/>
                </a:solidFill>
              </a:rPr>
              <a:t>)</a:t>
            </a:r>
          </a:p>
          <a:p>
            <a:pPr marL="457200" indent="-457200">
              <a:buFont typeface="+mj-lt"/>
              <a:buAutoNum type="arabicPeriod"/>
            </a:pPr>
            <a:r>
              <a:rPr lang="tr-TR" sz="2400" dirty="0"/>
              <a:t>Biyolojik çeşitliliğin zenginliği </a:t>
            </a:r>
            <a:r>
              <a:rPr lang="tr-TR" sz="2400" dirty="0">
                <a:solidFill>
                  <a:schemeClr val="accent1"/>
                </a:solidFill>
              </a:rPr>
              <a:t>(</a:t>
            </a:r>
            <a:r>
              <a:rPr lang="tr-TR" sz="2400" dirty="0" err="1">
                <a:solidFill>
                  <a:schemeClr val="accent1"/>
                </a:solidFill>
              </a:rPr>
              <a:t>Biodiversity</a:t>
            </a:r>
            <a:r>
              <a:rPr lang="tr-TR" sz="2400" dirty="0">
                <a:solidFill>
                  <a:schemeClr val="accent1"/>
                </a:solidFill>
              </a:rPr>
              <a:t> </a:t>
            </a:r>
            <a:r>
              <a:rPr lang="tr-TR" sz="2400" dirty="0" err="1">
                <a:solidFill>
                  <a:schemeClr val="accent1"/>
                </a:solidFill>
              </a:rPr>
              <a:t>Richness</a:t>
            </a:r>
            <a:r>
              <a:rPr lang="tr-TR" sz="2400" dirty="0">
                <a:solidFill>
                  <a:schemeClr val="accent1"/>
                </a:solidFill>
              </a:rPr>
              <a:t>)</a:t>
            </a:r>
          </a:p>
          <a:p>
            <a:pPr marL="457200" indent="-457200">
              <a:buFont typeface="+mj-lt"/>
              <a:buAutoNum type="arabicPeriod"/>
            </a:pPr>
            <a:r>
              <a:rPr lang="tr-TR" sz="2400" dirty="0"/>
              <a:t>Zengin su kaynakları </a:t>
            </a:r>
            <a:r>
              <a:rPr lang="tr-TR" sz="2400" dirty="0">
                <a:solidFill>
                  <a:schemeClr val="accent1"/>
                </a:solidFill>
              </a:rPr>
              <a:t>(</a:t>
            </a:r>
            <a:r>
              <a:rPr lang="tr-TR" sz="2400" dirty="0" err="1">
                <a:solidFill>
                  <a:schemeClr val="accent1"/>
                </a:solidFill>
              </a:rPr>
              <a:t>Water</a:t>
            </a:r>
            <a:r>
              <a:rPr lang="tr-TR" sz="2400" dirty="0">
                <a:solidFill>
                  <a:schemeClr val="accent1"/>
                </a:solidFill>
              </a:rPr>
              <a:t> Source </a:t>
            </a:r>
            <a:r>
              <a:rPr lang="tr-TR" sz="2400" dirty="0" err="1">
                <a:solidFill>
                  <a:schemeClr val="accent1"/>
                </a:solidFill>
              </a:rPr>
              <a:t>Richness</a:t>
            </a:r>
            <a:r>
              <a:rPr lang="tr-TR" sz="2400" dirty="0">
                <a:solidFill>
                  <a:schemeClr val="accent1"/>
                </a:solidFill>
              </a:rPr>
              <a:t>)</a:t>
            </a:r>
          </a:p>
          <a:p>
            <a:pPr marL="457200" indent="-457200">
              <a:buFont typeface="+mj-lt"/>
              <a:buAutoNum type="arabicPeriod"/>
            </a:pPr>
            <a:r>
              <a:rPr lang="tr-TR" sz="2400" dirty="0"/>
              <a:t>Yüksek iş potansiyeli </a:t>
            </a:r>
            <a:r>
              <a:rPr lang="tr-TR" sz="2400" dirty="0">
                <a:solidFill>
                  <a:schemeClr val="accent1"/>
                </a:solidFill>
              </a:rPr>
              <a:t>(High </a:t>
            </a:r>
            <a:r>
              <a:rPr lang="tr-TR" sz="2400" dirty="0" err="1">
                <a:solidFill>
                  <a:schemeClr val="accent1"/>
                </a:solidFill>
              </a:rPr>
              <a:t>Job</a:t>
            </a:r>
            <a:r>
              <a:rPr lang="tr-TR" sz="2400" dirty="0">
                <a:solidFill>
                  <a:schemeClr val="accent1"/>
                </a:solidFill>
              </a:rPr>
              <a:t> </a:t>
            </a:r>
            <a:r>
              <a:rPr lang="tr-TR" sz="2400" dirty="0" err="1">
                <a:solidFill>
                  <a:schemeClr val="accent1"/>
                </a:solidFill>
              </a:rPr>
              <a:t>Potential</a:t>
            </a:r>
            <a:r>
              <a:rPr lang="tr-TR" sz="2400" dirty="0">
                <a:solidFill>
                  <a:schemeClr val="accent1"/>
                </a:solidFill>
              </a:rPr>
              <a:t>)</a:t>
            </a:r>
          </a:p>
          <a:p>
            <a:pPr marL="457200" indent="-457200">
              <a:buFont typeface="+mj-lt"/>
              <a:buAutoNum type="arabicPeriod"/>
            </a:pPr>
            <a:r>
              <a:rPr lang="tr-TR" sz="2400" dirty="0" err="1"/>
              <a:t>Rekreasyonel</a:t>
            </a:r>
            <a:r>
              <a:rPr lang="tr-TR" sz="2400" dirty="0"/>
              <a:t> olanaklar </a:t>
            </a:r>
            <a:r>
              <a:rPr lang="tr-TR" sz="2400" dirty="0">
                <a:solidFill>
                  <a:schemeClr val="accent1"/>
                </a:solidFill>
              </a:rPr>
              <a:t>(</a:t>
            </a:r>
            <a:r>
              <a:rPr lang="tr-TR" sz="2400" dirty="0" err="1">
                <a:solidFill>
                  <a:schemeClr val="accent1"/>
                </a:solidFill>
              </a:rPr>
              <a:t>Recreational</a:t>
            </a:r>
            <a:r>
              <a:rPr lang="tr-TR" sz="2400" dirty="0">
                <a:solidFill>
                  <a:schemeClr val="accent1"/>
                </a:solidFill>
              </a:rPr>
              <a:t> </a:t>
            </a:r>
            <a:r>
              <a:rPr lang="tr-TR" sz="2400" dirty="0" err="1">
                <a:solidFill>
                  <a:schemeClr val="accent1"/>
                </a:solidFill>
              </a:rPr>
              <a:t>Opportunity</a:t>
            </a:r>
            <a:r>
              <a:rPr lang="tr-TR" sz="2400" dirty="0">
                <a:solidFill>
                  <a:schemeClr val="accent1"/>
                </a:solidFill>
              </a:rPr>
              <a:t>)</a:t>
            </a:r>
          </a:p>
          <a:p>
            <a:pPr marL="457200" indent="-457200">
              <a:buFont typeface="+mj-lt"/>
              <a:buAutoNum type="arabicPeriod"/>
            </a:pPr>
            <a:r>
              <a:rPr lang="tr-TR" sz="2400" dirty="0"/>
              <a:t>Büyük </a:t>
            </a:r>
            <a:r>
              <a:rPr lang="tr-TR" sz="2400" dirty="0" err="1"/>
              <a:t>ekoturizm</a:t>
            </a:r>
            <a:r>
              <a:rPr lang="tr-TR" sz="2400" dirty="0"/>
              <a:t> potansiyeli </a:t>
            </a:r>
            <a:r>
              <a:rPr lang="tr-TR" sz="2400" dirty="0">
                <a:solidFill>
                  <a:schemeClr val="accent1"/>
                </a:solidFill>
              </a:rPr>
              <a:t>(</a:t>
            </a:r>
            <a:r>
              <a:rPr lang="tr-TR" sz="2400" dirty="0" err="1">
                <a:solidFill>
                  <a:schemeClr val="accent1"/>
                </a:solidFill>
              </a:rPr>
              <a:t>Ecotourism</a:t>
            </a:r>
            <a:r>
              <a:rPr lang="tr-TR" sz="2400" dirty="0">
                <a:solidFill>
                  <a:schemeClr val="accent1"/>
                </a:solidFill>
              </a:rPr>
              <a:t> </a:t>
            </a:r>
            <a:r>
              <a:rPr lang="tr-TR" sz="2400" dirty="0" err="1">
                <a:solidFill>
                  <a:schemeClr val="accent1"/>
                </a:solidFill>
              </a:rPr>
              <a:t>Potential</a:t>
            </a:r>
            <a:r>
              <a:rPr lang="tr-TR" sz="2400" dirty="0">
                <a:solidFill>
                  <a:schemeClr val="accent1"/>
                </a:solidFill>
              </a:rPr>
              <a:t> </a:t>
            </a:r>
            <a:r>
              <a:rPr lang="tr-TR" sz="2400" dirty="0" err="1">
                <a:solidFill>
                  <a:schemeClr val="accent1"/>
                </a:solidFill>
              </a:rPr>
              <a:t>Richness</a:t>
            </a:r>
            <a:r>
              <a:rPr lang="tr-TR" sz="2400" dirty="0">
                <a:solidFill>
                  <a:schemeClr val="accent1"/>
                </a:solidFill>
              </a:rPr>
              <a:t>)</a:t>
            </a:r>
          </a:p>
          <a:p>
            <a:pPr marL="457200" indent="-457200">
              <a:buFont typeface="+mj-lt"/>
              <a:buAutoNum type="arabicPeriod"/>
            </a:pPr>
            <a:r>
              <a:rPr lang="tr-TR" sz="2400" dirty="0"/>
              <a:t>Türkiye’nin büyük şehirlerine yakın olmasının avantajları </a:t>
            </a:r>
            <a:r>
              <a:rPr lang="tr-TR" sz="2400" dirty="0">
                <a:solidFill>
                  <a:schemeClr val="accent1"/>
                </a:solidFill>
              </a:rPr>
              <a:t>(</a:t>
            </a:r>
            <a:r>
              <a:rPr lang="tr-TR" sz="2400" dirty="0" err="1">
                <a:solidFill>
                  <a:schemeClr val="accent1"/>
                </a:solidFill>
              </a:rPr>
              <a:t>The</a:t>
            </a:r>
            <a:r>
              <a:rPr lang="tr-TR" sz="2400" dirty="0">
                <a:solidFill>
                  <a:schemeClr val="accent1"/>
                </a:solidFill>
              </a:rPr>
              <a:t> </a:t>
            </a:r>
            <a:r>
              <a:rPr lang="tr-TR" sz="2400" dirty="0" err="1">
                <a:solidFill>
                  <a:schemeClr val="accent1"/>
                </a:solidFill>
              </a:rPr>
              <a:t>advantage</a:t>
            </a:r>
            <a:r>
              <a:rPr lang="tr-TR" sz="2400" dirty="0">
                <a:solidFill>
                  <a:schemeClr val="accent1"/>
                </a:solidFill>
              </a:rPr>
              <a:t> of </a:t>
            </a:r>
            <a:r>
              <a:rPr lang="tr-TR" sz="2400" dirty="0" err="1">
                <a:solidFill>
                  <a:schemeClr val="accent1"/>
                </a:solidFill>
              </a:rPr>
              <a:t>being</a:t>
            </a:r>
            <a:r>
              <a:rPr lang="tr-TR" sz="2400" dirty="0">
                <a:solidFill>
                  <a:schemeClr val="accent1"/>
                </a:solidFill>
              </a:rPr>
              <a:t> </a:t>
            </a:r>
            <a:r>
              <a:rPr lang="tr-TR" sz="2400" dirty="0" err="1">
                <a:solidFill>
                  <a:schemeClr val="accent1"/>
                </a:solidFill>
              </a:rPr>
              <a:t>close</a:t>
            </a:r>
            <a:r>
              <a:rPr lang="tr-TR" sz="2400" dirty="0">
                <a:solidFill>
                  <a:schemeClr val="accent1"/>
                </a:solidFill>
              </a:rPr>
              <a:t> </a:t>
            </a:r>
            <a:r>
              <a:rPr lang="tr-TR" sz="2400" dirty="0" err="1">
                <a:solidFill>
                  <a:schemeClr val="accent1"/>
                </a:solidFill>
              </a:rPr>
              <a:t>to</a:t>
            </a:r>
            <a:r>
              <a:rPr lang="tr-TR" sz="2400" dirty="0">
                <a:solidFill>
                  <a:schemeClr val="accent1"/>
                </a:solidFill>
              </a:rPr>
              <a:t> </a:t>
            </a:r>
            <a:r>
              <a:rPr lang="tr-TR" sz="2400" dirty="0" err="1">
                <a:solidFill>
                  <a:schemeClr val="accent1"/>
                </a:solidFill>
              </a:rPr>
              <a:t>the</a:t>
            </a:r>
            <a:r>
              <a:rPr lang="tr-TR" sz="2400" dirty="0">
                <a:solidFill>
                  <a:schemeClr val="accent1"/>
                </a:solidFill>
              </a:rPr>
              <a:t> </a:t>
            </a:r>
            <a:r>
              <a:rPr lang="tr-TR" sz="2400" dirty="0" err="1">
                <a:solidFill>
                  <a:schemeClr val="accent1"/>
                </a:solidFill>
              </a:rPr>
              <a:t>developed</a:t>
            </a:r>
            <a:r>
              <a:rPr lang="tr-TR" sz="2400" dirty="0">
                <a:solidFill>
                  <a:schemeClr val="accent1"/>
                </a:solidFill>
              </a:rPr>
              <a:t> </a:t>
            </a:r>
            <a:r>
              <a:rPr lang="tr-TR" sz="2400" dirty="0" err="1">
                <a:solidFill>
                  <a:schemeClr val="accent1"/>
                </a:solidFill>
              </a:rPr>
              <a:t>cities</a:t>
            </a:r>
            <a:r>
              <a:rPr lang="tr-TR" sz="2400" dirty="0">
                <a:solidFill>
                  <a:schemeClr val="accent1"/>
                </a:solidFill>
              </a:rPr>
              <a:t> of </a:t>
            </a:r>
            <a:r>
              <a:rPr lang="tr-TR" sz="2400" dirty="0" err="1">
                <a:solidFill>
                  <a:schemeClr val="accent1"/>
                </a:solidFill>
              </a:rPr>
              <a:t>Turkey</a:t>
            </a:r>
            <a:r>
              <a:rPr lang="tr-TR" sz="2400" dirty="0">
                <a:solidFill>
                  <a:schemeClr val="accent1"/>
                </a:solidFill>
              </a:rPr>
              <a:t>)</a:t>
            </a:r>
          </a:p>
          <a:p>
            <a:pPr marL="457200" indent="-457200">
              <a:buFont typeface="+mj-lt"/>
              <a:buAutoNum type="arabicPeriod"/>
            </a:pPr>
            <a:r>
              <a:rPr lang="tr-TR" sz="2400" dirty="0"/>
              <a:t>Doğa sporları </a:t>
            </a:r>
            <a:r>
              <a:rPr lang="tr-TR" sz="2400" dirty="0" err="1"/>
              <a:t>potansiyeIi</a:t>
            </a:r>
            <a:r>
              <a:rPr lang="tr-TR" sz="2400" dirty="0"/>
              <a:t> </a:t>
            </a:r>
            <a:r>
              <a:rPr lang="tr-TR" sz="2400" dirty="0">
                <a:solidFill>
                  <a:schemeClr val="accent1"/>
                </a:solidFill>
              </a:rPr>
              <a:t>(</a:t>
            </a:r>
            <a:r>
              <a:rPr lang="tr-TR" sz="2400" dirty="0" err="1">
                <a:solidFill>
                  <a:schemeClr val="accent1"/>
                </a:solidFill>
              </a:rPr>
              <a:t>Potential</a:t>
            </a:r>
            <a:r>
              <a:rPr lang="tr-TR" sz="2400" dirty="0">
                <a:solidFill>
                  <a:schemeClr val="accent1"/>
                </a:solidFill>
              </a:rPr>
              <a:t> of Nature Sports)</a:t>
            </a:r>
          </a:p>
        </p:txBody>
      </p:sp>
    </p:spTree>
    <p:extLst>
      <p:ext uri="{BB962C8B-B14F-4D97-AF65-F5344CB8AC3E}">
        <p14:creationId xmlns:p14="http://schemas.microsoft.com/office/powerpoint/2010/main" val="269790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301FD45-6DA3-4074-867E-48C9113EC7B1}"/>
              </a:ext>
            </a:extLst>
          </p:cNvPr>
          <p:cNvSpPr>
            <a:spLocks noGrp="1"/>
          </p:cNvSpPr>
          <p:nvPr>
            <p:ph type="title"/>
          </p:nvPr>
        </p:nvSpPr>
        <p:spPr/>
        <p:txBody>
          <a:bodyPr>
            <a:normAutofit/>
          </a:bodyPr>
          <a:lstStyle/>
          <a:p>
            <a:r>
              <a:rPr lang="en-US" b="1" dirty="0" err="1"/>
              <a:t>Seçilme</a:t>
            </a:r>
            <a:r>
              <a:rPr lang="en-US" b="1" dirty="0"/>
              <a:t> </a:t>
            </a:r>
            <a:r>
              <a:rPr lang="en-US" b="1" dirty="0" err="1"/>
              <a:t>Nedenleri</a:t>
            </a:r>
            <a:br>
              <a:rPr lang="en-US" b="1" dirty="0"/>
            </a:br>
            <a:r>
              <a:rPr lang="en-US" b="1" dirty="0">
                <a:solidFill>
                  <a:schemeClr val="accent1"/>
                </a:solidFill>
              </a:rPr>
              <a:t>The </a:t>
            </a:r>
            <a:r>
              <a:rPr lang="en-US" b="1" dirty="0" err="1">
                <a:solidFill>
                  <a:schemeClr val="accent1"/>
                </a:solidFill>
              </a:rPr>
              <a:t>Criterias</a:t>
            </a:r>
            <a:r>
              <a:rPr lang="en-US" b="1" dirty="0">
                <a:solidFill>
                  <a:schemeClr val="accent1"/>
                </a:solidFill>
              </a:rPr>
              <a:t> of Selection</a:t>
            </a:r>
            <a:endParaRPr lang="tr-TR" b="1" dirty="0">
              <a:solidFill>
                <a:schemeClr val="accent1"/>
              </a:solidFill>
            </a:endParaRPr>
          </a:p>
        </p:txBody>
      </p:sp>
      <p:sp>
        <p:nvSpPr>
          <p:cNvPr id="3" name="İçerik Yer Tutucusu 2">
            <a:extLst>
              <a:ext uri="{FF2B5EF4-FFF2-40B4-BE49-F238E27FC236}">
                <a16:creationId xmlns:a16="http://schemas.microsoft.com/office/drawing/2014/main" id="{17E39B48-DE1E-4B02-8968-4F54ED4546EA}"/>
              </a:ext>
            </a:extLst>
          </p:cNvPr>
          <p:cNvSpPr>
            <a:spLocks noGrp="1"/>
          </p:cNvSpPr>
          <p:nvPr>
            <p:ph idx="1"/>
          </p:nvPr>
        </p:nvSpPr>
        <p:spPr>
          <a:xfrm>
            <a:off x="838200" y="1825625"/>
            <a:ext cx="10515600" cy="4136263"/>
          </a:xfrm>
        </p:spPr>
        <p:txBody>
          <a:bodyPr>
            <a:normAutofit fontScale="92500" lnSpcReduction="20000"/>
          </a:bodyPr>
          <a:lstStyle/>
          <a:p>
            <a:pPr marL="514350" indent="-514350">
              <a:buFont typeface="+mj-lt"/>
              <a:buAutoNum type="arabicPeriod" startAt="10"/>
            </a:pPr>
            <a:r>
              <a:rPr lang="tr-TR" dirty="0"/>
              <a:t>Yaban hayatı ve avcılık potansiyeli </a:t>
            </a:r>
            <a:r>
              <a:rPr lang="tr-TR" dirty="0">
                <a:solidFill>
                  <a:schemeClr val="accent1"/>
                </a:solidFill>
              </a:rPr>
              <a:t>(Wildlife </a:t>
            </a:r>
            <a:r>
              <a:rPr lang="tr-TR" dirty="0" err="1">
                <a:solidFill>
                  <a:schemeClr val="accent1"/>
                </a:solidFill>
              </a:rPr>
              <a:t>and</a:t>
            </a:r>
            <a:r>
              <a:rPr lang="tr-TR" dirty="0">
                <a:solidFill>
                  <a:schemeClr val="accent1"/>
                </a:solidFill>
              </a:rPr>
              <a:t> </a:t>
            </a:r>
            <a:r>
              <a:rPr lang="tr-TR" dirty="0" err="1">
                <a:solidFill>
                  <a:schemeClr val="accent1"/>
                </a:solidFill>
              </a:rPr>
              <a:t>Hunting</a:t>
            </a:r>
            <a:r>
              <a:rPr lang="tr-TR" dirty="0">
                <a:solidFill>
                  <a:schemeClr val="accent1"/>
                </a:solidFill>
              </a:rPr>
              <a:t> </a:t>
            </a:r>
            <a:r>
              <a:rPr lang="tr-TR" dirty="0" err="1">
                <a:solidFill>
                  <a:schemeClr val="accent1"/>
                </a:solidFill>
              </a:rPr>
              <a:t>Potential</a:t>
            </a:r>
            <a:r>
              <a:rPr lang="tr-TR" dirty="0">
                <a:solidFill>
                  <a:schemeClr val="accent1"/>
                </a:solidFill>
              </a:rPr>
              <a:t>)</a:t>
            </a:r>
          </a:p>
          <a:p>
            <a:pPr marL="514350" indent="-514350">
              <a:buFont typeface="+mj-lt"/>
              <a:buAutoNum type="arabicPeriod" startAt="10"/>
            </a:pPr>
            <a:r>
              <a:rPr lang="tr-TR" dirty="0"/>
              <a:t>Arıcılık , olta balıkçılığı </a:t>
            </a:r>
            <a:r>
              <a:rPr lang="tr-TR" dirty="0">
                <a:solidFill>
                  <a:schemeClr val="accent1"/>
                </a:solidFill>
              </a:rPr>
              <a:t>(</a:t>
            </a:r>
            <a:r>
              <a:rPr lang="tr-TR" dirty="0" err="1">
                <a:solidFill>
                  <a:schemeClr val="accent1"/>
                </a:solidFill>
              </a:rPr>
              <a:t>Beekeeping</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Hand-line</a:t>
            </a:r>
            <a:r>
              <a:rPr lang="tr-TR" dirty="0">
                <a:solidFill>
                  <a:schemeClr val="accent1"/>
                </a:solidFill>
              </a:rPr>
              <a:t> Fishing)</a:t>
            </a:r>
          </a:p>
          <a:p>
            <a:pPr marL="514350" indent="-514350">
              <a:buFont typeface="+mj-lt"/>
              <a:buAutoNum type="arabicPeriod" startAt="10"/>
            </a:pPr>
            <a:r>
              <a:rPr lang="tr-TR" dirty="0">
                <a:solidFill>
                  <a:schemeClr val="accent1"/>
                </a:solidFill>
              </a:rPr>
              <a:t>Çeşitli meyve sebzelerin yetiştirilmesine uygun ortamın bulunması (</a:t>
            </a:r>
            <a:r>
              <a:rPr lang="tr-TR" dirty="0" err="1">
                <a:solidFill>
                  <a:schemeClr val="accent1"/>
                </a:solidFill>
              </a:rPr>
              <a:t>Availability</a:t>
            </a:r>
            <a:r>
              <a:rPr lang="tr-TR" dirty="0">
                <a:solidFill>
                  <a:schemeClr val="accent1"/>
                </a:solidFill>
              </a:rPr>
              <a:t> of </a:t>
            </a:r>
            <a:r>
              <a:rPr lang="tr-TR" dirty="0" err="1">
                <a:solidFill>
                  <a:schemeClr val="accent1"/>
                </a:solidFill>
              </a:rPr>
              <a:t>suitable</a:t>
            </a:r>
            <a:r>
              <a:rPr lang="tr-TR" dirty="0">
                <a:solidFill>
                  <a:schemeClr val="accent1"/>
                </a:solidFill>
              </a:rPr>
              <a:t> </a:t>
            </a:r>
            <a:r>
              <a:rPr lang="tr-TR" dirty="0" err="1">
                <a:solidFill>
                  <a:schemeClr val="accent1"/>
                </a:solidFill>
              </a:rPr>
              <a:t>environment</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cultivation</a:t>
            </a:r>
            <a:r>
              <a:rPr lang="tr-TR" dirty="0">
                <a:solidFill>
                  <a:schemeClr val="accent1"/>
                </a:solidFill>
              </a:rPr>
              <a:t> of </a:t>
            </a:r>
            <a:r>
              <a:rPr lang="tr-TR" dirty="0" err="1">
                <a:solidFill>
                  <a:schemeClr val="accent1"/>
                </a:solidFill>
              </a:rPr>
              <a:t>various</a:t>
            </a:r>
            <a:r>
              <a:rPr lang="tr-TR" dirty="0">
                <a:solidFill>
                  <a:schemeClr val="accent1"/>
                </a:solidFill>
              </a:rPr>
              <a:t> </a:t>
            </a:r>
            <a:r>
              <a:rPr lang="tr-TR" dirty="0" err="1">
                <a:solidFill>
                  <a:schemeClr val="accent1"/>
                </a:solidFill>
              </a:rPr>
              <a:t>fruits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vegetables</a:t>
            </a:r>
            <a:r>
              <a:rPr lang="tr-TR" dirty="0">
                <a:solidFill>
                  <a:schemeClr val="accent1"/>
                </a:solidFill>
              </a:rPr>
              <a:t>)</a:t>
            </a:r>
          </a:p>
          <a:p>
            <a:pPr marL="514350" indent="-514350">
              <a:buFont typeface="+mj-lt"/>
              <a:buAutoNum type="arabicPeriod" startAt="10"/>
            </a:pPr>
            <a:r>
              <a:rPr lang="tr-TR" dirty="0"/>
              <a:t>Sera çiçekçiliği </a:t>
            </a:r>
            <a:r>
              <a:rPr lang="tr-TR" dirty="0">
                <a:solidFill>
                  <a:schemeClr val="accent1"/>
                </a:solidFill>
              </a:rPr>
              <a:t>(</a:t>
            </a:r>
            <a:r>
              <a:rPr lang="tr-TR" dirty="0" err="1">
                <a:solidFill>
                  <a:schemeClr val="accent1"/>
                </a:solidFill>
              </a:rPr>
              <a:t>Greenhouse</a:t>
            </a:r>
            <a:r>
              <a:rPr lang="tr-TR" dirty="0">
                <a:solidFill>
                  <a:schemeClr val="accent1"/>
                </a:solidFill>
              </a:rPr>
              <a:t> </a:t>
            </a:r>
            <a:r>
              <a:rPr lang="tr-TR" dirty="0" err="1">
                <a:solidFill>
                  <a:schemeClr val="accent1"/>
                </a:solidFill>
              </a:rPr>
              <a:t>Floriculture</a:t>
            </a:r>
            <a:r>
              <a:rPr lang="tr-TR" dirty="0">
                <a:solidFill>
                  <a:schemeClr val="accent1"/>
                </a:solidFill>
              </a:rPr>
              <a:t>)</a:t>
            </a:r>
          </a:p>
          <a:p>
            <a:pPr marL="514350" indent="-514350">
              <a:buFont typeface="+mj-lt"/>
              <a:buAutoNum type="arabicPeriod" startAt="10"/>
            </a:pPr>
            <a:r>
              <a:rPr lang="tr-TR" dirty="0"/>
              <a:t>Termal su ve termal turizm potansiyeli (</a:t>
            </a:r>
            <a:r>
              <a:rPr lang="tr-TR" dirty="0" err="1"/>
              <a:t>Thermal</a:t>
            </a:r>
            <a:r>
              <a:rPr lang="tr-TR" dirty="0"/>
              <a:t> </a:t>
            </a:r>
            <a:r>
              <a:rPr lang="tr-TR" dirty="0" err="1"/>
              <a:t>Water</a:t>
            </a:r>
            <a:r>
              <a:rPr lang="tr-TR" dirty="0"/>
              <a:t> </a:t>
            </a:r>
            <a:r>
              <a:rPr lang="tr-TR" dirty="0" err="1"/>
              <a:t>and</a:t>
            </a:r>
            <a:r>
              <a:rPr lang="tr-TR" dirty="0"/>
              <a:t> </a:t>
            </a:r>
            <a:r>
              <a:rPr lang="tr-TR" dirty="0" err="1"/>
              <a:t>Thermal</a:t>
            </a:r>
            <a:r>
              <a:rPr lang="tr-TR" dirty="0"/>
              <a:t> </a:t>
            </a:r>
            <a:r>
              <a:rPr lang="tr-TR" dirty="0" err="1"/>
              <a:t>Tourism</a:t>
            </a:r>
            <a:r>
              <a:rPr lang="tr-TR" dirty="0"/>
              <a:t> </a:t>
            </a:r>
            <a:r>
              <a:rPr lang="tr-TR" dirty="0" err="1"/>
              <a:t>Potential</a:t>
            </a:r>
            <a:r>
              <a:rPr lang="tr-TR" dirty="0"/>
              <a:t>)</a:t>
            </a:r>
          </a:p>
          <a:p>
            <a:pPr marL="514350" indent="-514350">
              <a:buFont typeface="+mj-lt"/>
              <a:buAutoNum type="arabicPeriod" startAt="10"/>
            </a:pPr>
            <a:r>
              <a:rPr lang="tr-TR" dirty="0"/>
              <a:t>Geniş bir orman yol ağının bulunması (</a:t>
            </a:r>
            <a:r>
              <a:rPr lang="tr-TR" dirty="0" err="1"/>
              <a:t>Existence</a:t>
            </a:r>
            <a:r>
              <a:rPr lang="tr-TR" dirty="0"/>
              <a:t> of an </a:t>
            </a:r>
            <a:r>
              <a:rPr lang="tr-TR" dirty="0" err="1"/>
              <a:t>extensive</a:t>
            </a:r>
            <a:r>
              <a:rPr lang="tr-TR" dirty="0"/>
              <a:t> </a:t>
            </a:r>
            <a:r>
              <a:rPr lang="tr-TR" dirty="0" err="1"/>
              <a:t>forest</a:t>
            </a:r>
            <a:r>
              <a:rPr lang="tr-TR" dirty="0"/>
              <a:t> </a:t>
            </a:r>
            <a:r>
              <a:rPr lang="tr-TR" dirty="0" err="1"/>
              <a:t>road</a:t>
            </a:r>
            <a:r>
              <a:rPr lang="tr-TR" dirty="0"/>
              <a:t> network) </a:t>
            </a:r>
          </a:p>
          <a:p>
            <a:pPr marL="514350" indent="-514350">
              <a:buFont typeface="+mj-lt"/>
              <a:buAutoNum type="arabicPeriod" startAt="10"/>
            </a:pPr>
            <a:r>
              <a:rPr lang="tr-TR" dirty="0"/>
              <a:t>Yalova çevresinde doğal gaz kullanımı (Natural </a:t>
            </a:r>
            <a:r>
              <a:rPr lang="tr-TR" dirty="0" err="1"/>
              <a:t>Gas</a:t>
            </a:r>
            <a:r>
              <a:rPr lang="tr-TR" dirty="0"/>
              <a:t> </a:t>
            </a:r>
            <a:r>
              <a:rPr lang="tr-TR" dirty="0" err="1"/>
              <a:t>Usage</a:t>
            </a:r>
            <a:r>
              <a:rPr lang="tr-TR" dirty="0"/>
              <a:t> </a:t>
            </a:r>
            <a:r>
              <a:rPr lang="tr-TR" dirty="0" err="1"/>
              <a:t>Around</a:t>
            </a:r>
            <a:r>
              <a:rPr lang="tr-TR" dirty="0"/>
              <a:t> Yalova)</a:t>
            </a:r>
          </a:p>
          <a:p>
            <a:endParaRPr lang="tr-TR" dirty="0"/>
          </a:p>
        </p:txBody>
      </p:sp>
    </p:spTree>
    <p:extLst>
      <p:ext uri="{BB962C8B-B14F-4D97-AF65-F5344CB8AC3E}">
        <p14:creationId xmlns:p14="http://schemas.microsoft.com/office/powerpoint/2010/main" val="90044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54A9115-39D3-46D2-939A-440F939178FE}"/>
              </a:ext>
            </a:extLst>
          </p:cNvPr>
          <p:cNvSpPr>
            <a:spLocks noGrp="1"/>
          </p:cNvSpPr>
          <p:nvPr>
            <p:ph type="title"/>
          </p:nvPr>
        </p:nvSpPr>
        <p:spPr/>
        <p:txBody>
          <a:bodyPr>
            <a:normAutofit/>
          </a:bodyPr>
          <a:lstStyle/>
          <a:p>
            <a:r>
              <a:rPr lang="tr-TR" b="1" dirty="0"/>
              <a:t>Model Ormanların Kuruluş Süreci</a:t>
            </a:r>
            <a:br>
              <a:rPr lang="tr-TR" b="1" dirty="0"/>
            </a:br>
            <a:r>
              <a:rPr lang="tr-TR" b="1" dirty="0" err="1">
                <a:solidFill>
                  <a:schemeClr val="accent1"/>
                </a:solidFill>
              </a:rPr>
              <a:t>Establishment</a:t>
            </a:r>
            <a:r>
              <a:rPr lang="tr-TR" b="1" dirty="0">
                <a:solidFill>
                  <a:schemeClr val="accent1"/>
                </a:solidFill>
              </a:rPr>
              <a:t> </a:t>
            </a:r>
            <a:r>
              <a:rPr lang="tr-TR" b="1" dirty="0" err="1">
                <a:solidFill>
                  <a:schemeClr val="accent1"/>
                </a:solidFill>
              </a:rPr>
              <a:t>Process</a:t>
            </a:r>
            <a:r>
              <a:rPr lang="tr-TR" b="1" dirty="0">
                <a:solidFill>
                  <a:schemeClr val="accent1"/>
                </a:solidFill>
              </a:rPr>
              <a:t> of Model </a:t>
            </a:r>
            <a:r>
              <a:rPr lang="tr-TR" b="1" dirty="0" err="1">
                <a:solidFill>
                  <a:schemeClr val="accent1"/>
                </a:solidFill>
              </a:rPr>
              <a:t>Forests</a:t>
            </a:r>
            <a:endParaRPr lang="tr-TR" b="1" dirty="0">
              <a:solidFill>
                <a:schemeClr val="accent1"/>
              </a:solidFill>
            </a:endParaRPr>
          </a:p>
        </p:txBody>
      </p:sp>
      <p:sp>
        <p:nvSpPr>
          <p:cNvPr id="3" name="İçerik Yer Tutucusu 2">
            <a:extLst>
              <a:ext uri="{FF2B5EF4-FFF2-40B4-BE49-F238E27FC236}">
                <a16:creationId xmlns:a16="http://schemas.microsoft.com/office/drawing/2014/main" id="{4BE5BA8A-B158-4AE8-95E1-BF74180501A3}"/>
              </a:ext>
            </a:extLst>
          </p:cNvPr>
          <p:cNvSpPr>
            <a:spLocks noGrp="1"/>
          </p:cNvSpPr>
          <p:nvPr>
            <p:ph idx="1"/>
          </p:nvPr>
        </p:nvSpPr>
        <p:spPr>
          <a:xfrm>
            <a:off x="838200" y="2048107"/>
            <a:ext cx="10515600" cy="734695"/>
          </a:xfrm>
        </p:spPr>
        <p:txBody>
          <a:bodyPr>
            <a:normAutofit/>
          </a:bodyPr>
          <a:lstStyle/>
          <a:p>
            <a:r>
              <a:rPr lang="tr-TR" sz="2000" dirty="0"/>
              <a:t>Model Orman kavramı, Rio-92 “ÇEVRE VE KALKINMA” konferansında ilan edildi </a:t>
            </a:r>
            <a:r>
              <a:rPr lang="tr-TR" sz="2000" dirty="0">
                <a:solidFill>
                  <a:schemeClr val="accent1"/>
                </a:solidFill>
              </a:rPr>
              <a:t>(</a:t>
            </a:r>
            <a:r>
              <a:rPr lang="tr-TR" sz="2000" dirty="0" err="1">
                <a:solidFill>
                  <a:schemeClr val="accent1"/>
                </a:solidFill>
              </a:rPr>
              <a:t>The</a:t>
            </a:r>
            <a:r>
              <a:rPr lang="tr-TR" sz="2000" dirty="0">
                <a:solidFill>
                  <a:schemeClr val="accent1"/>
                </a:solidFill>
              </a:rPr>
              <a:t> Model </a:t>
            </a:r>
            <a:r>
              <a:rPr lang="tr-TR" sz="2000" dirty="0" err="1">
                <a:solidFill>
                  <a:schemeClr val="accent1"/>
                </a:solidFill>
              </a:rPr>
              <a:t>Forest</a:t>
            </a:r>
            <a:r>
              <a:rPr lang="tr-TR" sz="2000" dirty="0">
                <a:solidFill>
                  <a:schemeClr val="accent1"/>
                </a:solidFill>
              </a:rPr>
              <a:t> </a:t>
            </a:r>
            <a:r>
              <a:rPr lang="tr-TR" sz="2000" dirty="0" err="1">
                <a:solidFill>
                  <a:schemeClr val="accent1"/>
                </a:solidFill>
              </a:rPr>
              <a:t>concept</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announced</a:t>
            </a:r>
            <a:r>
              <a:rPr lang="tr-TR" sz="2000" dirty="0">
                <a:solidFill>
                  <a:schemeClr val="accent1"/>
                </a:solidFill>
              </a:rPr>
              <a:t> at </a:t>
            </a:r>
            <a:r>
              <a:rPr lang="tr-TR" sz="2000" dirty="0" err="1">
                <a:solidFill>
                  <a:schemeClr val="accent1"/>
                </a:solidFill>
              </a:rPr>
              <a:t>the</a:t>
            </a:r>
            <a:r>
              <a:rPr lang="tr-TR" sz="2000" dirty="0">
                <a:solidFill>
                  <a:schemeClr val="accent1"/>
                </a:solidFill>
              </a:rPr>
              <a:t> Rio-92 “ENVIRONMENT </a:t>
            </a:r>
            <a:r>
              <a:rPr lang="tr-TR" sz="2000" dirty="0" err="1">
                <a:solidFill>
                  <a:schemeClr val="accent1"/>
                </a:solidFill>
              </a:rPr>
              <a:t>and</a:t>
            </a:r>
            <a:r>
              <a:rPr lang="tr-TR" sz="2000" dirty="0">
                <a:solidFill>
                  <a:schemeClr val="accent1"/>
                </a:solidFill>
              </a:rPr>
              <a:t> DEVELOPMENT” </a:t>
            </a:r>
            <a:r>
              <a:rPr lang="tr-TR" sz="2000" dirty="0" err="1">
                <a:solidFill>
                  <a:schemeClr val="accent1"/>
                </a:solidFill>
              </a:rPr>
              <a:t>conference</a:t>
            </a:r>
            <a:r>
              <a:rPr lang="tr-TR" sz="2000" dirty="0">
                <a:solidFill>
                  <a:schemeClr val="accent1"/>
                </a:solidFill>
              </a:rPr>
              <a:t>)</a:t>
            </a:r>
          </a:p>
          <a:p>
            <a:endParaRPr lang="tr-TR" sz="2000" dirty="0"/>
          </a:p>
        </p:txBody>
      </p:sp>
      <p:sp>
        <p:nvSpPr>
          <p:cNvPr id="5" name="Metin kutusu 4">
            <a:extLst>
              <a:ext uri="{FF2B5EF4-FFF2-40B4-BE49-F238E27FC236}">
                <a16:creationId xmlns:a16="http://schemas.microsoft.com/office/drawing/2014/main" id="{BA1D19BC-1C39-405F-B411-DD73A352231E}"/>
              </a:ext>
            </a:extLst>
          </p:cNvPr>
          <p:cNvSpPr txBox="1"/>
          <p:nvPr/>
        </p:nvSpPr>
        <p:spPr>
          <a:xfrm>
            <a:off x="838200" y="2795121"/>
            <a:ext cx="10515600" cy="1938992"/>
          </a:xfrm>
          <a:prstGeom prst="rect">
            <a:avLst/>
          </a:prstGeom>
          <a:noFill/>
        </p:spPr>
        <p:txBody>
          <a:bodyPr wrap="square" numCol="1" rtlCol="0">
            <a:spAutoFit/>
          </a:bodyPr>
          <a:lstStyle/>
          <a:p>
            <a:pPr marL="285750" indent="-285750" algn="just">
              <a:buFont typeface="Arial" panose="020B0604020202020204" pitchFamily="34" charset="0"/>
              <a:buChar char="•"/>
            </a:pPr>
            <a:r>
              <a:rPr lang="tr-TR" sz="2000" dirty="0"/>
              <a:t>OGM Akdeniz Model Orman Ağı ile 2009 yılında </a:t>
            </a:r>
            <a:r>
              <a:rPr lang="tr-TR" sz="2000" dirty="0" err="1"/>
              <a:t>Mütabakat</a:t>
            </a:r>
            <a:r>
              <a:rPr lang="tr-TR" sz="2000" dirty="0"/>
              <a:t> Zaptı imzalandı, </a:t>
            </a:r>
            <a:r>
              <a:rPr lang="tr-TR" sz="2000" dirty="0">
                <a:solidFill>
                  <a:schemeClr val="accent1"/>
                </a:solidFill>
              </a:rPr>
              <a:t>(A Memorandum of </a:t>
            </a:r>
            <a:r>
              <a:rPr lang="tr-TR" sz="2000" dirty="0" err="1">
                <a:solidFill>
                  <a:schemeClr val="accent1"/>
                </a:solidFill>
              </a:rPr>
              <a:t>Understanding</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signed</a:t>
            </a:r>
            <a:r>
              <a:rPr lang="tr-TR" sz="2000" dirty="0">
                <a:solidFill>
                  <a:schemeClr val="accent1"/>
                </a:solidFill>
              </a:rPr>
              <a:t> </a:t>
            </a:r>
            <a:r>
              <a:rPr lang="tr-TR" sz="2000" dirty="0" err="1">
                <a:solidFill>
                  <a:schemeClr val="accent1"/>
                </a:solidFill>
              </a:rPr>
              <a:t>with</a:t>
            </a:r>
            <a:r>
              <a:rPr lang="tr-TR" sz="2000" dirty="0">
                <a:solidFill>
                  <a:schemeClr val="accent1"/>
                </a:solidFill>
              </a:rPr>
              <a:t> </a:t>
            </a:r>
            <a:r>
              <a:rPr lang="tr-TR" sz="2000" dirty="0" err="1">
                <a:solidFill>
                  <a:schemeClr val="accent1"/>
                </a:solidFill>
              </a:rPr>
              <a:t>the</a:t>
            </a:r>
            <a:r>
              <a:rPr lang="tr-TR" sz="2000" dirty="0">
                <a:solidFill>
                  <a:schemeClr val="accent1"/>
                </a:solidFill>
              </a:rPr>
              <a:t> GDF </a:t>
            </a:r>
            <a:r>
              <a:rPr lang="tr-TR" sz="2000" dirty="0" err="1">
                <a:solidFill>
                  <a:schemeClr val="accent1"/>
                </a:solidFill>
              </a:rPr>
              <a:t>Mediterranean</a:t>
            </a:r>
            <a:r>
              <a:rPr lang="tr-TR" sz="2000" dirty="0">
                <a:solidFill>
                  <a:schemeClr val="accent1"/>
                </a:solidFill>
              </a:rPr>
              <a:t> Model </a:t>
            </a:r>
            <a:r>
              <a:rPr lang="tr-TR" sz="2000" dirty="0" err="1">
                <a:solidFill>
                  <a:schemeClr val="accent1"/>
                </a:solidFill>
              </a:rPr>
              <a:t>Forest</a:t>
            </a:r>
            <a:r>
              <a:rPr lang="tr-TR" sz="2000" dirty="0">
                <a:solidFill>
                  <a:schemeClr val="accent1"/>
                </a:solidFill>
              </a:rPr>
              <a:t> Network in 2009)</a:t>
            </a:r>
          </a:p>
          <a:p>
            <a:pPr marL="285750" indent="-285750" algn="just">
              <a:buFont typeface="Arial" panose="020B0604020202020204" pitchFamily="34" charset="0"/>
              <a:buChar char="•"/>
            </a:pPr>
            <a:r>
              <a:rPr lang="tr-TR" sz="2000" dirty="0"/>
              <a:t>17 Aralık 2010, Yalova Model Ormanı kuruldu, </a:t>
            </a:r>
            <a:r>
              <a:rPr lang="tr-TR" sz="2000" dirty="0">
                <a:solidFill>
                  <a:schemeClr val="accent1"/>
                </a:solidFill>
              </a:rPr>
              <a:t>(17 </a:t>
            </a:r>
            <a:r>
              <a:rPr lang="tr-TR" sz="2000" dirty="0" err="1">
                <a:solidFill>
                  <a:schemeClr val="accent1"/>
                </a:solidFill>
              </a:rPr>
              <a:t>December</a:t>
            </a:r>
            <a:r>
              <a:rPr lang="tr-TR" sz="2000" dirty="0">
                <a:solidFill>
                  <a:schemeClr val="accent1"/>
                </a:solidFill>
              </a:rPr>
              <a:t> 2010, Yalova Model </a:t>
            </a:r>
            <a:r>
              <a:rPr lang="tr-TR" sz="2000" dirty="0" err="1">
                <a:solidFill>
                  <a:schemeClr val="accent1"/>
                </a:solidFill>
              </a:rPr>
              <a:t>Forest</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established</a:t>
            </a:r>
            <a:r>
              <a:rPr lang="tr-TR" sz="2000" dirty="0">
                <a:solidFill>
                  <a:schemeClr val="accent1"/>
                </a:solidFill>
              </a:rPr>
              <a:t>)</a:t>
            </a:r>
          </a:p>
          <a:p>
            <a:pPr marL="285750" indent="-285750" algn="just">
              <a:buFont typeface="Arial" panose="020B0604020202020204" pitchFamily="34" charset="0"/>
              <a:buChar char="•"/>
            </a:pPr>
            <a:r>
              <a:rPr lang="tr-TR" sz="2000" dirty="0"/>
              <a:t>Şubat 2011 adaylık statüsü, Kasım 2011 tam üyelik sağlandı, </a:t>
            </a:r>
            <a:r>
              <a:rPr lang="tr-TR" sz="2000" dirty="0">
                <a:solidFill>
                  <a:schemeClr val="accent1"/>
                </a:solidFill>
              </a:rPr>
              <a:t>(</a:t>
            </a:r>
            <a:r>
              <a:rPr lang="tr-TR" sz="2000" dirty="0" err="1">
                <a:solidFill>
                  <a:schemeClr val="accent1"/>
                </a:solidFill>
              </a:rPr>
              <a:t>Candidacy</a:t>
            </a:r>
            <a:r>
              <a:rPr lang="tr-TR" sz="2000" dirty="0">
                <a:solidFill>
                  <a:schemeClr val="accent1"/>
                </a:solidFill>
              </a:rPr>
              <a:t> </a:t>
            </a:r>
            <a:r>
              <a:rPr lang="tr-TR" sz="2000" dirty="0" err="1">
                <a:solidFill>
                  <a:schemeClr val="accent1"/>
                </a:solidFill>
              </a:rPr>
              <a:t>status</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achieved</a:t>
            </a:r>
            <a:r>
              <a:rPr lang="tr-TR" sz="2000" dirty="0">
                <a:solidFill>
                  <a:schemeClr val="accent1"/>
                </a:solidFill>
              </a:rPr>
              <a:t> in </a:t>
            </a:r>
            <a:r>
              <a:rPr lang="tr-TR" sz="2000" dirty="0" err="1">
                <a:solidFill>
                  <a:schemeClr val="accent1"/>
                </a:solidFill>
              </a:rPr>
              <a:t>February</a:t>
            </a:r>
            <a:r>
              <a:rPr lang="tr-TR" sz="2000" dirty="0">
                <a:solidFill>
                  <a:schemeClr val="accent1"/>
                </a:solidFill>
              </a:rPr>
              <a:t> 2011, </a:t>
            </a:r>
            <a:r>
              <a:rPr lang="tr-TR" sz="2000" dirty="0" err="1">
                <a:solidFill>
                  <a:schemeClr val="accent1"/>
                </a:solidFill>
              </a:rPr>
              <a:t>full</a:t>
            </a:r>
            <a:r>
              <a:rPr lang="tr-TR" sz="2000" dirty="0">
                <a:solidFill>
                  <a:schemeClr val="accent1"/>
                </a:solidFill>
              </a:rPr>
              <a:t> </a:t>
            </a:r>
            <a:r>
              <a:rPr lang="tr-TR" sz="2000" dirty="0" err="1">
                <a:solidFill>
                  <a:schemeClr val="accent1"/>
                </a:solidFill>
              </a:rPr>
              <a:t>membership</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achieved</a:t>
            </a:r>
            <a:r>
              <a:rPr lang="tr-TR" sz="2000" dirty="0">
                <a:solidFill>
                  <a:schemeClr val="accent1"/>
                </a:solidFill>
              </a:rPr>
              <a:t> in </a:t>
            </a:r>
            <a:r>
              <a:rPr lang="tr-TR" sz="2000" dirty="0" err="1">
                <a:solidFill>
                  <a:schemeClr val="accent1"/>
                </a:solidFill>
              </a:rPr>
              <a:t>November</a:t>
            </a:r>
            <a:r>
              <a:rPr lang="tr-TR" sz="2000" dirty="0">
                <a:solidFill>
                  <a:schemeClr val="accent1"/>
                </a:solidFill>
              </a:rPr>
              <a:t> 2011)</a:t>
            </a:r>
          </a:p>
        </p:txBody>
      </p:sp>
    </p:spTree>
    <p:extLst>
      <p:ext uri="{BB962C8B-B14F-4D97-AF65-F5344CB8AC3E}">
        <p14:creationId xmlns:p14="http://schemas.microsoft.com/office/powerpoint/2010/main" val="3578236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1A21CE8-8592-41EC-BEE2-449044243D90}"/>
              </a:ext>
            </a:extLst>
          </p:cNvPr>
          <p:cNvSpPr>
            <a:spLocks noGrp="1"/>
          </p:cNvSpPr>
          <p:nvPr>
            <p:ph type="title"/>
          </p:nvPr>
        </p:nvSpPr>
        <p:spPr/>
        <p:txBody>
          <a:bodyPr>
            <a:normAutofit/>
          </a:bodyPr>
          <a:lstStyle/>
          <a:p>
            <a:r>
              <a:rPr lang="nn-NO" b="1" dirty="0"/>
              <a:t>Yalova Model Ormanı</a:t>
            </a:r>
            <a:br>
              <a:rPr lang="nn-NO" b="1" dirty="0"/>
            </a:br>
            <a:r>
              <a:rPr lang="nn-NO" b="1" dirty="0">
                <a:solidFill>
                  <a:schemeClr val="accent1"/>
                </a:solidFill>
              </a:rPr>
              <a:t>Yalova Model Forest</a:t>
            </a:r>
            <a:endParaRPr lang="tr-TR" b="1" dirty="0">
              <a:solidFill>
                <a:schemeClr val="accent1"/>
              </a:solidFill>
            </a:endParaRPr>
          </a:p>
        </p:txBody>
      </p:sp>
      <p:pic>
        <p:nvPicPr>
          <p:cNvPr id="11" name="Resim 10">
            <a:extLst>
              <a:ext uri="{FF2B5EF4-FFF2-40B4-BE49-F238E27FC236}">
                <a16:creationId xmlns:a16="http://schemas.microsoft.com/office/drawing/2014/main" id="{D4EEC357-32C4-4992-9322-3CA15D7E3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113" y="1978083"/>
            <a:ext cx="4302359" cy="3417941"/>
          </a:xfrm>
          <a:prstGeom prst="rect">
            <a:avLst/>
          </a:prstGeom>
        </p:spPr>
      </p:pic>
      <p:sp>
        <p:nvSpPr>
          <p:cNvPr id="12" name="Metin kutusu 11">
            <a:extLst>
              <a:ext uri="{FF2B5EF4-FFF2-40B4-BE49-F238E27FC236}">
                <a16:creationId xmlns:a16="http://schemas.microsoft.com/office/drawing/2014/main" id="{22BE68BF-4C59-436D-AA4D-FACCEDC5F666}"/>
              </a:ext>
            </a:extLst>
          </p:cNvPr>
          <p:cNvSpPr txBox="1"/>
          <p:nvPr/>
        </p:nvSpPr>
        <p:spPr>
          <a:xfrm>
            <a:off x="367097" y="4914687"/>
            <a:ext cx="2702239" cy="830997"/>
          </a:xfrm>
          <a:prstGeom prst="rect">
            <a:avLst/>
          </a:prstGeom>
          <a:noFill/>
        </p:spPr>
        <p:txBody>
          <a:bodyPr wrap="square" rtlCol="0">
            <a:spAutoFit/>
          </a:bodyPr>
          <a:lstStyle/>
          <a:p>
            <a:r>
              <a:rPr lang="tr-TR" sz="1600" dirty="0">
                <a:solidFill>
                  <a:schemeClr val="bg1"/>
                </a:solidFill>
              </a:rPr>
              <a:t>Sahil Çamında Reçine Üretimi</a:t>
            </a:r>
          </a:p>
          <a:p>
            <a:r>
              <a:rPr lang="tr-TR" sz="1600" dirty="0" err="1">
                <a:solidFill>
                  <a:schemeClr val="accent4">
                    <a:lumMod val="60000"/>
                    <a:lumOff val="40000"/>
                  </a:schemeClr>
                </a:solidFill>
              </a:rPr>
              <a:t>Gum</a:t>
            </a:r>
            <a:r>
              <a:rPr lang="tr-TR" sz="1600" dirty="0">
                <a:solidFill>
                  <a:schemeClr val="accent4">
                    <a:lumMod val="60000"/>
                    <a:lumOff val="40000"/>
                  </a:schemeClr>
                </a:solidFill>
              </a:rPr>
              <a:t> </a:t>
            </a:r>
            <a:r>
              <a:rPr lang="tr-TR" sz="1600" dirty="0" err="1">
                <a:solidFill>
                  <a:schemeClr val="accent4">
                    <a:lumMod val="60000"/>
                    <a:lumOff val="40000"/>
                  </a:schemeClr>
                </a:solidFill>
              </a:rPr>
              <a:t>Manufacturing</a:t>
            </a:r>
            <a:r>
              <a:rPr lang="tr-TR" sz="1600" dirty="0">
                <a:solidFill>
                  <a:schemeClr val="accent4">
                    <a:lumMod val="60000"/>
                    <a:lumOff val="40000"/>
                  </a:schemeClr>
                </a:solidFill>
              </a:rPr>
              <a:t> </a:t>
            </a:r>
            <a:r>
              <a:rPr lang="tr-TR" sz="1600" dirty="0" err="1">
                <a:solidFill>
                  <a:schemeClr val="accent4">
                    <a:lumMod val="60000"/>
                    <a:lumOff val="40000"/>
                  </a:schemeClr>
                </a:solidFill>
              </a:rPr>
              <a:t>from</a:t>
            </a:r>
            <a:r>
              <a:rPr lang="tr-TR" sz="1600" dirty="0">
                <a:solidFill>
                  <a:schemeClr val="accent4">
                    <a:lumMod val="60000"/>
                    <a:lumOff val="40000"/>
                  </a:schemeClr>
                </a:solidFill>
              </a:rPr>
              <a:t> </a:t>
            </a:r>
            <a:r>
              <a:rPr lang="tr-TR" sz="1600" dirty="0" err="1">
                <a:solidFill>
                  <a:schemeClr val="accent4">
                    <a:lumMod val="60000"/>
                    <a:lumOff val="40000"/>
                  </a:schemeClr>
                </a:solidFill>
              </a:rPr>
              <a:t>Maritime</a:t>
            </a:r>
            <a:r>
              <a:rPr lang="tr-TR" sz="1600" dirty="0">
                <a:solidFill>
                  <a:schemeClr val="accent4">
                    <a:lumMod val="60000"/>
                    <a:lumOff val="40000"/>
                  </a:schemeClr>
                </a:solidFill>
              </a:rPr>
              <a:t> </a:t>
            </a:r>
            <a:r>
              <a:rPr lang="tr-TR" sz="1600" dirty="0" err="1">
                <a:solidFill>
                  <a:schemeClr val="accent4">
                    <a:lumMod val="60000"/>
                    <a:lumOff val="40000"/>
                  </a:schemeClr>
                </a:solidFill>
              </a:rPr>
              <a:t>Pine</a:t>
            </a:r>
            <a:r>
              <a:rPr lang="tr-TR" sz="1600" dirty="0">
                <a:solidFill>
                  <a:schemeClr val="accent4">
                    <a:lumMod val="60000"/>
                    <a:lumOff val="40000"/>
                  </a:schemeClr>
                </a:solidFill>
              </a:rPr>
              <a:t> (</a:t>
            </a:r>
            <a:r>
              <a:rPr lang="tr-TR" sz="1600" i="1" dirty="0" err="1">
                <a:solidFill>
                  <a:schemeClr val="accent4">
                    <a:lumMod val="60000"/>
                    <a:lumOff val="40000"/>
                  </a:schemeClr>
                </a:solidFill>
              </a:rPr>
              <a:t>Pinus</a:t>
            </a:r>
            <a:r>
              <a:rPr lang="tr-TR" sz="1600" i="1" dirty="0">
                <a:solidFill>
                  <a:schemeClr val="accent4">
                    <a:lumMod val="60000"/>
                    <a:lumOff val="40000"/>
                  </a:schemeClr>
                </a:solidFill>
              </a:rPr>
              <a:t> </a:t>
            </a:r>
            <a:r>
              <a:rPr lang="tr-TR" sz="1600" i="1" dirty="0" err="1">
                <a:solidFill>
                  <a:schemeClr val="accent4">
                    <a:lumMod val="60000"/>
                    <a:lumOff val="40000"/>
                  </a:schemeClr>
                </a:solidFill>
              </a:rPr>
              <a:t>pinaster</a:t>
            </a:r>
            <a:r>
              <a:rPr lang="tr-TR" sz="1600" dirty="0">
                <a:solidFill>
                  <a:schemeClr val="bg1"/>
                </a:solidFill>
              </a:rPr>
              <a:t>)</a:t>
            </a:r>
          </a:p>
        </p:txBody>
      </p:sp>
      <p:pic>
        <p:nvPicPr>
          <p:cNvPr id="13" name="4 Resim">
            <a:extLst>
              <a:ext uri="{FF2B5EF4-FFF2-40B4-BE49-F238E27FC236}">
                <a16:creationId xmlns:a16="http://schemas.microsoft.com/office/drawing/2014/main" id="{220CACFC-BC2D-4869-8E0C-183290E32A8B}"/>
              </a:ext>
            </a:extLst>
          </p:cNvPr>
          <p:cNvPicPr>
            <a:picLocks noGrp="1"/>
          </p:cNvPicPr>
          <p:nvPr>
            <p:ph idx="1"/>
          </p:nvPr>
        </p:nvPicPr>
        <p:blipFill>
          <a:blip r:embed="rId3" cstate="print"/>
          <a:srcRect r="44775"/>
          <a:stretch>
            <a:fillRect/>
          </a:stretch>
        </p:blipFill>
        <p:spPr bwMode="auto">
          <a:xfrm>
            <a:off x="4264958" y="1535874"/>
            <a:ext cx="3662083" cy="4292897"/>
          </a:xfrm>
          <a:prstGeom prst="rect">
            <a:avLst/>
          </a:prstGeom>
          <a:noFill/>
        </p:spPr>
      </p:pic>
      <p:sp>
        <p:nvSpPr>
          <p:cNvPr id="14" name="Metin kutusu 13">
            <a:extLst>
              <a:ext uri="{FF2B5EF4-FFF2-40B4-BE49-F238E27FC236}">
                <a16:creationId xmlns:a16="http://schemas.microsoft.com/office/drawing/2014/main" id="{35414661-959A-4451-B651-3767E800BAEA}"/>
              </a:ext>
            </a:extLst>
          </p:cNvPr>
          <p:cNvSpPr txBox="1"/>
          <p:nvPr/>
        </p:nvSpPr>
        <p:spPr>
          <a:xfrm>
            <a:off x="4744879" y="5096354"/>
            <a:ext cx="2702240" cy="646331"/>
          </a:xfrm>
          <a:prstGeom prst="rect">
            <a:avLst/>
          </a:prstGeom>
          <a:noFill/>
        </p:spPr>
        <p:txBody>
          <a:bodyPr wrap="square" rtlCol="0">
            <a:spAutoFit/>
          </a:bodyPr>
          <a:lstStyle/>
          <a:p>
            <a:r>
              <a:rPr lang="tr-TR" dirty="0">
                <a:solidFill>
                  <a:schemeClr val="bg1"/>
                </a:solidFill>
              </a:rPr>
              <a:t>Yalova Model Ormanı</a:t>
            </a:r>
          </a:p>
          <a:p>
            <a:r>
              <a:rPr lang="tr-TR" dirty="0">
                <a:solidFill>
                  <a:schemeClr val="accent4">
                    <a:lumMod val="60000"/>
                    <a:lumOff val="40000"/>
                  </a:schemeClr>
                </a:solidFill>
              </a:rPr>
              <a:t>Yalova Model </a:t>
            </a:r>
            <a:r>
              <a:rPr lang="tr-TR" dirty="0" err="1">
                <a:solidFill>
                  <a:schemeClr val="accent4">
                    <a:lumMod val="60000"/>
                    <a:lumOff val="40000"/>
                  </a:schemeClr>
                </a:solidFill>
              </a:rPr>
              <a:t>Forest</a:t>
            </a:r>
            <a:endParaRPr lang="tr-TR" dirty="0">
              <a:solidFill>
                <a:schemeClr val="accent4">
                  <a:lumMod val="60000"/>
                  <a:lumOff val="40000"/>
                </a:schemeClr>
              </a:solidFill>
            </a:endParaRPr>
          </a:p>
        </p:txBody>
      </p:sp>
      <p:pic>
        <p:nvPicPr>
          <p:cNvPr id="16" name="Resim 15">
            <a:extLst>
              <a:ext uri="{FF2B5EF4-FFF2-40B4-BE49-F238E27FC236}">
                <a16:creationId xmlns:a16="http://schemas.microsoft.com/office/drawing/2014/main" id="{8D0B1A55-CD35-4F15-9647-89310B6F7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962" y="1535874"/>
            <a:ext cx="3417941" cy="4302359"/>
          </a:xfrm>
          <a:prstGeom prst="rect">
            <a:avLst/>
          </a:prstGeom>
        </p:spPr>
      </p:pic>
      <p:sp>
        <p:nvSpPr>
          <p:cNvPr id="17" name="Metin kutusu 16">
            <a:extLst>
              <a:ext uri="{FF2B5EF4-FFF2-40B4-BE49-F238E27FC236}">
                <a16:creationId xmlns:a16="http://schemas.microsoft.com/office/drawing/2014/main" id="{57D6744B-D0A6-4681-AA52-CB2396B6188A}"/>
              </a:ext>
            </a:extLst>
          </p:cNvPr>
          <p:cNvSpPr txBox="1"/>
          <p:nvPr/>
        </p:nvSpPr>
        <p:spPr>
          <a:xfrm>
            <a:off x="8478818" y="1690688"/>
            <a:ext cx="2644589" cy="923330"/>
          </a:xfrm>
          <a:prstGeom prst="rect">
            <a:avLst/>
          </a:prstGeom>
          <a:noFill/>
        </p:spPr>
        <p:txBody>
          <a:bodyPr wrap="square" rtlCol="0">
            <a:spAutoFit/>
          </a:bodyPr>
          <a:lstStyle/>
          <a:p>
            <a:r>
              <a:rPr lang="tr-TR" dirty="0">
                <a:solidFill>
                  <a:schemeClr val="bg1"/>
                </a:solidFill>
              </a:rPr>
              <a:t>Defne Üretimi</a:t>
            </a:r>
          </a:p>
          <a:p>
            <a:r>
              <a:rPr lang="tr-TR" dirty="0" err="1">
                <a:solidFill>
                  <a:schemeClr val="accent4">
                    <a:lumMod val="60000"/>
                    <a:lumOff val="40000"/>
                  </a:schemeClr>
                </a:solidFill>
              </a:rPr>
              <a:t>Daphne</a:t>
            </a:r>
            <a:r>
              <a:rPr lang="tr-TR" dirty="0">
                <a:solidFill>
                  <a:schemeClr val="accent4">
                    <a:lumMod val="60000"/>
                    <a:lumOff val="40000"/>
                  </a:schemeClr>
                </a:solidFill>
              </a:rPr>
              <a:t> </a:t>
            </a:r>
            <a:r>
              <a:rPr lang="tr-TR" dirty="0" err="1">
                <a:solidFill>
                  <a:schemeClr val="accent4">
                    <a:lumMod val="60000"/>
                    <a:lumOff val="40000"/>
                  </a:schemeClr>
                </a:solidFill>
              </a:rPr>
              <a:t>manufacturing</a:t>
            </a:r>
            <a:r>
              <a:rPr lang="tr-TR" dirty="0">
                <a:solidFill>
                  <a:schemeClr val="accent4">
                    <a:lumMod val="60000"/>
                    <a:lumOff val="40000"/>
                  </a:schemeClr>
                </a:solidFill>
              </a:rPr>
              <a:t> (</a:t>
            </a:r>
            <a:r>
              <a:rPr lang="tr-TR" i="1" dirty="0" err="1">
                <a:solidFill>
                  <a:schemeClr val="accent4">
                    <a:lumMod val="60000"/>
                    <a:lumOff val="40000"/>
                  </a:schemeClr>
                </a:solidFill>
              </a:rPr>
              <a:t>Laurus</a:t>
            </a:r>
            <a:r>
              <a:rPr lang="tr-TR" i="1" dirty="0">
                <a:solidFill>
                  <a:schemeClr val="accent4">
                    <a:lumMod val="60000"/>
                    <a:lumOff val="40000"/>
                  </a:schemeClr>
                </a:solidFill>
              </a:rPr>
              <a:t> </a:t>
            </a:r>
            <a:r>
              <a:rPr lang="tr-TR" i="1" dirty="0" err="1">
                <a:solidFill>
                  <a:schemeClr val="accent4">
                    <a:lumMod val="60000"/>
                    <a:lumOff val="40000"/>
                  </a:schemeClr>
                </a:solidFill>
              </a:rPr>
              <a:t>nobilis</a:t>
            </a:r>
            <a:r>
              <a:rPr lang="tr-TR" dirty="0">
                <a:solidFill>
                  <a:schemeClr val="accent4">
                    <a:lumMod val="60000"/>
                    <a:lumOff val="40000"/>
                  </a:schemeClr>
                </a:solidFill>
              </a:rPr>
              <a:t>)</a:t>
            </a:r>
          </a:p>
        </p:txBody>
      </p:sp>
    </p:spTree>
    <p:extLst>
      <p:ext uri="{BB962C8B-B14F-4D97-AF65-F5344CB8AC3E}">
        <p14:creationId xmlns:p14="http://schemas.microsoft.com/office/powerpoint/2010/main" val="58963204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1861</Words>
  <Application>Microsoft Office PowerPoint</Application>
  <PresentationFormat>Geniş ekran</PresentationFormat>
  <Paragraphs>148</Paragraphs>
  <Slides>31</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31</vt:i4>
      </vt:variant>
    </vt:vector>
  </HeadingPairs>
  <TitlesOfParts>
    <vt:vector size="35" baseType="lpstr">
      <vt:lpstr>Arial</vt:lpstr>
      <vt:lpstr>Calibri</vt:lpstr>
      <vt:lpstr>Calibri Light</vt:lpstr>
      <vt:lpstr>Tema do Office</vt:lpstr>
      <vt:lpstr>The Model Forests of Turkey</vt:lpstr>
      <vt:lpstr>Sunum Planı Presentation’s Flowchart</vt:lpstr>
      <vt:lpstr>Model Orman Kavramı The Meaning of Model Forest</vt:lpstr>
      <vt:lpstr>Model Orman Kavramı The Meaning of Model Forest</vt:lpstr>
      <vt:lpstr>Model Orman Prensipleri The Principles of Model Forest</vt:lpstr>
      <vt:lpstr>Seçilme Nedenleri The Criterias of Selection</vt:lpstr>
      <vt:lpstr>Seçilme Nedenleri The Criterias of Selection</vt:lpstr>
      <vt:lpstr>Model Ormanların Kuruluş Süreci Establishment Process of Model Forests</vt:lpstr>
      <vt:lpstr>Yalova Model Ormanı Yalova Model Forest</vt:lpstr>
      <vt:lpstr>Yalova Model Ormanı Mesire Yeri Yalova Model Forest’s Recreation Area</vt:lpstr>
      <vt:lpstr>Yalova Model Ormanı 2014-2018 Faaliyet Raporu Yalova Model Forest’s Action Report for 2014-2018</vt:lpstr>
      <vt:lpstr>Yalova Model Ormanı Köyleri Yalova Model Forest’s Villages</vt:lpstr>
      <vt:lpstr>Yalova Model Ormanı 2014-2018 Faaliyet Raporu Yalova Model Forest’s Action Report for 2014-2018</vt:lpstr>
      <vt:lpstr>Yalova Model Ormanı Zararlılarla Mücadele Yalova Model Forest’s Pest Contol</vt:lpstr>
      <vt:lpstr>Yalova Model Ormanı 2014-2018 Faaliyet Raporu Yalova Model Forest’s Action Report for 2014-2018</vt:lpstr>
      <vt:lpstr>Yalova Model Ormanı Defne Dikim ve Rehabilitasyonu Yalova Model Forest’s Laurel Planting and Rehabilitation</vt:lpstr>
      <vt:lpstr>Yalova Model Ormanı Ağaçlandırma ve Silvikültür Yalova Model Forest’s Afforestation and Silviculture</vt:lpstr>
      <vt:lpstr>Yalova Model Ormanı 2014-2018 Faaliyet Raporu Yalova Model Forest’s Action Report for 2014-2018</vt:lpstr>
      <vt:lpstr>Yalova Model Ormanı Yol Yapımı Yalova Model Forest’s Road Construction</vt:lpstr>
      <vt:lpstr>Yalova Model Ormanı 2019-2023 Stratejik Plan Yalova Model Forest’s Strategic Plan for 2019-2023</vt:lpstr>
      <vt:lpstr>Yalova Model Ormanı 2019-2023 Stratejik Plan Yalova Model Forest’s Strategic Plan for 2019-2023</vt:lpstr>
      <vt:lpstr>Yalova Model Ormanı Mesire Yeri Yalova Model Forest’s Recreation Area</vt:lpstr>
      <vt:lpstr>Yalova Model Ormanı 2019-2023 Faaliyet Raporu Yalova Model Forest’s Activity Report for 2019-2023</vt:lpstr>
      <vt:lpstr>Yalova Model Ormanı Köyleri Yalova Model Forest’s Villages</vt:lpstr>
      <vt:lpstr>Yalova Model Ormanı 2019-2023 Faaliyet Raporu Yalova Model Forest’s Activity Report for 2019-2023</vt:lpstr>
      <vt:lpstr>Yalova Model Ormanı Zararlılarla Mücadele Yalova Model Forest’s Pest Contol</vt:lpstr>
      <vt:lpstr>Yalova Model Ormanı 2019-2023 Faaliyet Raporu Yalova Model Forest’s Activity Report for 2019-2023</vt:lpstr>
      <vt:lpstr>Yalova Model Ormanı Defne Dikim ve Rehabilitasyonu Yalova Model Forest’s Laurel Planting and Rehabilitation</vt:lpstr>
      <vt:lpstr>Yalova Model Ormanı 2019-2023 Faaliyet Raporu Yalova Model Forest’s Activity Report for 2019-2023</vt:lpstr>
      <vt:lpstr>PowerPoint Sunusu</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7MFW</dc:title>
  <dc:subject/>
  <dc:creator>Lucia Rivera</dc:creator>
  <cp:keywords/>
  <dc:description/>
  <cp:lastModifiedBy>Tugay DEMİRASLAN Mühendis</cp:lastModifiedBy>
  <cp:revision>37</cp:revision>
  <dcterms:created xsi:type="dcterms:W3CDTF">2022-03-10T11:44:21Z</dcterms:created>
  <dcterms:modified xsi:type="dcterms:W3CDTF">2022-04-25T06:51:32Z</dcterms:modified>
  <cp:category/>
</cp:coreProperties>
</file>